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48" r:id="rId5"/>
  </p:sldMasterIdLst>
  <p:notesMasterIdLst>
    <p:notesMasterId r:id="rId27"/>
  </p:notesMasterIdLst>
  <p:handoutMasterIdLst>
    <p:handoutMasterId r:id="rId28"/>
  </p:handoutMasterIdLst>
  <p:sldIdLst>
    <p:sldId id="297" r:id="rId6"/>
    <p:sldId id="276" r:id="rId7"/>
    <p:sldId id="278" r:id="rId8"/>
    <p:sldId id="280" r:id="rId9"/>
    <p:sldId id="281" r:id="rId10"/>
    <p:sldId id="287" r:id="rId11"/>
    <p:sldId id="288" r:id="rId12"/>
    <p:sldId id="294" r:id="rId13"/>
    <p:sldId id="289" r:id="rId14"/>
    <p:sldId id="290" r:id="rId15"/>
    <p:sldId id="295" r:id="rId16"/>
    <p:sldId id="296" r:id="rId17"/>
    <p:sldId id="293" r:id="rId18"/>
    <p:sldId id="282" r:id="rId19"/>
    <p:sldId id="284" r:id="rId20"/>
    <p:sldId id="283" r:id="rId21"/>
    <p:sldId id="285" r:id="rId22"/>
    <p:sldId id="286" r:id="rId23"/>
    <p:sldId id="291" r:id="rId24"/>
    <p:sldId id="292" r:id="rId25"/>
    <p:sldId id="298" r:id="rId26"/>
  </p:sldIdLst>
  <p:sldSz cx="9144000" cy="6858000" type="screen4x3"/>
  <p:notesSz cx="7010400" cy="9296400"/>
  <p:embeddedFontLst>
    <p:embeddedFont>
      <p:font typeface="Calibri" panose="020F0502020204030204" pitchFamily="34" charset="0"/>
      <p:regular r:id="rId29"/>
      <p:bold r:id="rId30"/>
      <p:italic r:id="rId31"/>
      <p:boldItalic r:id="rId32"/>
    </p:embeddedFont>
  </p:embeddedFontLst>
  <p:defaultTextStyle>
    <a:defPPr>
      <a:defRPr lang="en-US"/>
    </a:defPPr>
    <a:lvl1pPr algn="l" rtl="0" fontAlgn="base">
      <a:spcBef>
        <a:spcPct val="0"/>
      </a:spcBef>
      <a:spcAft>
        <a:spcPct val="0"/>
      </a:spcAft>
      <a:defRPr sz="1800" kern="1200">
        <a:solidFill>
          <a:schemeClr val="tx1"/>
        </a:solidFill>
        <a:latin typeface="Arial" charset="0"/>
        <a:ea typeface="+mn-ea"/>
        <a:cs typeface="+mn-cs"/>
      </a:defRPr>
    </a:lvl1pPr>
    <a:lvl2pPr marL="432427" algn="l" rtl="0" fontAlgn="base">
      <a:spcBef>
        <a:spcPct val="0"/>
      </a:spcBef>
      <a:spcAft>
        <a:spcPct val="0"/>
      </a:spcAft>
      <a:defRPr sz="1800" kern="1200">
        <a:solidFill>
          <a:schemeClr val="tx1"/>
        </a:solidFill>
        <a:latin typeface="Arial" charset="0"/>
        <a:ea typeface="+mn-ea"/>
        <a:cs typeface="+mn-cs"/>
      </a:defRPr>
    </a:lvl2pPr>
    <a:lvl3pPr marL="864854" algn="l" rtl="0" fontAlgn="base">
      <a:spcBef>
        <a:spcPct val="0"/>
      </a:spcBef>
      <a:spcAft>
        <a:spcPct val="0"/>
      </a:spcAft>
      <a:defRPr sz="1800" kern="1200">
        <a:solidFill>
          <a:schemeClr val="tx1"/>
        </a:solidFill>
        <a:latin typeface="Arial" charset="0"/>
        <a:ea typeface="+mn-ea"/>
        <a:cs typeface="+mn-cs"/>
      </a:defRPr>
    </a:lvl3pPr>
    <a:lvl4pPr marL="1297280" algn="l" rtl="0" fontAlgn="base">
      <a:spcBef>
        <a:spcPct val="0"/>
      </a:spcBef>
      <a:spcAft>
        <a:spcPct val="0"/>
      </a:spcAft>
      <a:defRPr sz="1800" kern="1200">
        <a:solidFill>
          <a:schemeClr val="tx1"/>
        </a:solidFill>
        <a:latin typeface="Arial" charset="0"/>
        <a:ea typeface="+mn-ea"/>
        <a:cs typeface="+mn-cs"/>
      </a:defRPr>
    </a:lvl4pPr>
    <a:lvl5pPr marL="1729708" algn="l" rtl="0" fontAlgn="base">
      <a:spcBef>
        <a:spcPct val="0"/>
      </a:spcBef>
      <a:spcAft>
        <a:spcPct val="0"/>
      </a:spcAft>
      <a:defRPr sz="1800" kern="1200">
        <a:solidFill>
          <a:schemeClr val="tx1"/>
        </a:solidFill>
        <a:latin typeface="Arial" charset="0"/>
        <a:ea typeface="+mn-ea"/>
        <a:cs typeface="+mn-cs"/>
      </a:defRPr>
    </a:lvl5pPr>
    <a:lvl6pPr marL="2162134" algn="l" defTabSz="864854" rtl="0" eaLnBrk="1" latinLnBrk="0" hangingPunct="1">
      <a:defRPr sz="1800" kern="1200">
        <a:solidFill>
          <a:schemeClr val="tx1"/>
        </a:solidFill>
        <a:latin typeface="Arial" charset="0"/>
        <a:ea typeface="+mn-ea"/>
        <a:cs typeface="+mn-cs"/>
      </a:defRPr>
    </a:lvl6pPr>
    <a:lvl7pPr marL="2594562" algn="l" defTabSz="864854" rtl="0" eaLnBrk="1" latinLnBrk="0" hangingPunct="1">
      <a:defRPr sz="1800" kern="1200">
        <a:solidFill>
          <a:schemeClr val="tx1"/>
        </a:solidFill>
        <a:latin typeface="Arial" charset="0"/>
        <a:ea typeface="+mn-ea"/>
        <a:cs typeface="+mn-cs"/>
      </a:defRPr>
    </a:lvl7pPr>
    <a:lvl8pPr marL="3026988" algn="l" defTabSz="864854" rtl="0" eaLnBrk="1" latinLnBrk="0" hangingPunct="1">
      <a:defRPr sz="1800" kern="1200">
        <a:solidFill>
          <a:schemeClr val="tx1"/>
        </a:solidFill>
        <a:latin typeface="Arial" charset="0"/>
        <a:ea typeface="+mn-ea"/>
        <a:cs typeface="+mn-cs"/>
      </a:defRPr>
    </a:lvl8pPr>
    <a:lvl9pPr marL="3459415" algn="l" defTabSz="864854" rtl="0" eaLnBrk="1" latinLnBrk="0" hangingPunct="1">
      <a:defRPr sz="18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677">
          <p15:clr>
            <a:srgbClr val="A4A3A4"/>
          </p15:clr>
        </p15:guide>
        <p15:guide id="2" orient="horz" pos="4256">
          <p15:clr>
            <a:srgbClr val="A4A3A4"/>
          </p15:clr>
        </p15:guide>
        <p15:guide id="3" pos="2880">
          <p15:clr>
            <a:srgbClr val="A4A3A4"/>
          </p15:clr>
        </p15:guide>
        <p15:guide id="4" pos="506">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90D25"/>
    <a:srgbClr val="CDB675"/>
    <a:srgbClr val="990033"/>
    <a:srgbClr val="660033"/>
    <a:srgbClr val="969696"/>
    <a:srgbClr val="5F5F5F"/>
    <a:srgbClr val="000066"/>
    <a:srgbClr val="003366"/>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37" autoAdjust="0"/>
    <p:restoredTop sz="64114" autoAdjust="0"/>
  </p:normalViewPr>
  <p:slideViewPr>
    <p:cSldViewPr snapToGrid="0">
      <p:cViewPr varScale="1">
        <p:scale>
          <a:sx n="63" d="100"/>
          <a:sy n="63" d="100"/>
        </p:scale>
        <p:origin x="1987" y="86"/>
      </p:cViewPr>
      <p:guideLst>
        <p:guide orient="horz" pos="677"/>
        <p:guide orient="horz" pos="4256"/>
        <p:guide pos="2880"/>
        <p:guide pos="50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43" d="100"/>
        <a:sy n="143" d="100"/>
      </p:scale>
      <p:origin x="0" y="0"/>
    </p:cViewPr>
  </p:sorterViewPr>
  <p:notesViewPr>
    <p:cSldViewPr snapToGrid="0">
      <p:cViewPr varScale="1">
        <p:scale>
          <a:sx n="79" d="100"/>
          <a:sy n="79" d="100"/>
        </p:scale>
        <p:origin x="-3162" y="-9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font" Target="fonts/font1.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font" Target="fonts/font4.fntdata"/><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handoutMaster" Target="handoutMasters/handoutMaster1.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3.fntdata"/><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font" Target="fonts/font2.fntdata"/><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vl1pPr>
          </a:lstStyle>
          <a:p>
            <a:pPr>
              <a:defRPr/>
            </a:pPr>
            <a:endParaRPr lang="en-US"/>
          </a:p>
        </p:txBody>
      </p:sp>
      <p:sp>
        <p:nvSpPr>
          <p:cNvPr id="13315"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vl1pPr>
          </a:lstStyle>
          <a:p>
            <a:pPr>
              <a:defRPr/>
            </a:pPr>
            <a:endParaRPr lang="en-US"/>
          </a:p>
        </p:txBody>
      </p:sp>
      <p:sp>
        <p:nvSpPr>
          <p:cNvPr id="13316"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a:defRPr sz="1200"/>
            </a:lvl1pPr>
          </a:lstStyle>
          <a:p>
            <a:pPr>
              <a:defRPr/>
            </a:pPr>
            <a:endParaRPr lang="en-US"/>
          </a:p>
        </p:txBody>
      </p:sp>
      <p:sp>
        <p:nvSpPr>
          <p:cNvPr id="13317"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vl1pPr>
          </a:lstStyle>
          <a:p>
            <a:pPr>
              <a:defRPr/>
            </a:pPr>
            <a:fld id="{8DE87708-8F61-4D16-8718-4C85BE1B4C06}" type="slidenum">
              <a:rPr lang="en-US"/>
              <a:pPr>
                <a:defRPr/>
              </a:pPr>
              <a:t>‹#›</a:t>
            </a:fld>
            <a:endParaRPr lang="en-US"/>
          </a:p>
        </p:txBody>
      </p:sp>
    </p:spTree>
    <p:extLst>
      <p:ext uri="{BB962C8B-B14F-4D97-AF65-F5344CB8AC3E}">
        <p14:creationId xmlns:p14="http://schemas.microsoft.com/office/powerpoint/2010/main" val="17092677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vl1pPr>
          </a:lstStyle>
          <a:p>
            <a:pPr>
              <a:defRPr/>
            </a:pPr>
            <a:endParaRPr lang="en-US"/>
          </a:p>
        </p:txBody>
      </p:sp>
      <p:sp>
        <p:nvSpPr>
          <p:cNvPr id="3075"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vl1pPr>
          </a:lstStyle>
          <a:p>
            <a:pPr>
              <a:defRPr/>
            </a:pPr>
            <a:endParaRPr lang="en-US"/>
          </a:p>
        </p:txBody>
      </p:sp>
      <p:sp>
        <p:nvSpPr>
          <p:cNvPr id="10244"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a:defRPr sz="1200"/>
            </a:lvl1pPr>
          </a:lstStyle>
          <a:p>
            <a:pPr>
              <a:defRPr/>
            </a:pPr>
            <a:endParaRPr lang="en-US"/>
          </a:p>
        </p:txBody>
      </p:sp>
      <p:sp>
        <p:nvSpPr>
          <p:cNvPr id="3079"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vl1pPr>
          </a:lstStyle>
          <a:p>
            <a:pPr>
              <a:defRPr/>
            </a:pPr>
            <a:fld id="{5E52CAA3-DBBA-4272-8743-AD030CA91E60}" type="slidenum">
              <a:rPr lang="en-US"/>
              <a:pPr>
                <a:defRPr/>
              </a:pPr>
              <a:t>‹#›</a:t>
            </a:fld>
            <a:endParaRPr lang="en-US"/>
          </a:p>
        </p:txBody>
      </p:sp>
    </p:spTree>
    <p:extLst>
      <p:ext uri="{BB962C8B-B14F-4D97-AF65-F5344CB8AC3E}">
        <p14:creationId xmlns:p14="http://schemas.microsoft.com/office/powerpoint/2010/main" val="405123765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100" kern="1200">
        <a:solidFill>
          <a:schemeClr val="tx1"/>
        </a:solidFill>
        <a:latin typeface="Arial" charset="0"/>
        <a:ea typeface="+mn-ea"/>
        <a:cs typeface="+mn-cs"/>
      </a:defRPr>
    </a:lvl1pPr>
    <a:lvl2pPr marL="432427" algn="l" rtl="0" eaLnBrk="0" fontAlgn="base" hangingPunct="0">
      <a:spcBef>
        <a:spcPct val="30000"/>
      </a:spcBef>
      <a:spcAft>
        <a:spcPct val="0"/>
      </a:spcAft>
      <a:defRPr sz="1100" kern="1200">
        <a:solidFill>
          <a:schemeClr val="tx1"/>
        </a:solidFill>
        <a:latin typeface="Arial" charset="0"/>
        <a:ea typeface="+mn-ea"/>
        <a:cs typeface="+mn-cs"/>
      </a:defRPr>
    </a:lvl2pPr>
    <a:lvl3pPr marL="864854" algn="l" rtl="0" eaLnBrk="0" fontAlgn="base" hangingPunct="0">
      <a:spcBef>
        <a:spcPct val="30000"/>
      </a:spcBef>
      <a:spcAft>
        <a:spcPct val="0"/>
      </a:spcAft>
      <a:defRPr sz="1100" kern="1200">
        <a:solidFill>
          <a:schemeClr val="tx1"/>
        </a:solidFill>
        <a:latin typeface="Arial" charset="0"/>
        <a:ea typeface="+mn-ea"/>
        <a:cs typeface="+mn-cs"/>
      </a:defRPr>
    </a:lvl3pPr>
    <a:lvl4pPr marL="1297280" algn="l" rtl="0" eaLnBrk="0" fontAlgn="base" hangingPunct="0">
      <a:spcBef>
        <a:spcPct val="30000"/>
      </a:spcBef>
      <a:spcAft>
        <a:spcPct val="0"/>
      </a:spcAft>
      <a:defRPr sz="1100" kern="1200">
        <a:solidFill>
          <a:schemeClr val="tx1"/>
        </a:solidFill>
        <a:latin typeface="Arial" charset="0"/>
        <a:ea typeface="+mn-ea"/>
        <a:cs typeface="+mn-cs"/>
      </a:defRPr>
    </a:lvl4pPr>
    <a:lvl5pPr marL="1729708" algn="l" rtl="0" eaLnBrk="0" fontAlgn="base" hangingPunct="0">
      <a:spcBef>
        <a:spcPct val="30000"/>
      </a:spcBef>
      <a:spcAft>
        <a:spcPct val="0"/>
      </a:spcAft>
      <a:defRPr sz="1100" kern="1200">
        <a:solidFill>
          <a:schemeClr val="tx1"/>
        </a:solidFill>
        <a:latin typeface="Arial" charset="0"/>
        <a:ea typeface="+mn-ea"/>
        <a:cs typeface="+mn-cs"/>
      </a:defRPr>
    </a:lvl5pPr>
    <a:lvl6pPr marL="2162134" algn="l" defTabSz="864854" rtl="0" eaLnBrk="1" latinLnBrk="0" hangingPunct="1">
      <a:defRPr sz="1100" kern="1200">
        <a:solidFill>
          <a:schemeClr val="tx1"/>
        </a:solidFill>
        <a:latin typeface="+mn-lt"/>
        <a:ea typeface="+mn-ea"/>
        <a:cs typeface="+mn-cs"/>
      </a:defRPr>
    </a:lvl6pPr>
    <a:lvl7pPr marL="2594562" algn="l" defTabSz="864854" rtl="0" eaLnBrk="1" latinLnBrk="0" hangingPunct="1">
      <a:defRPr sz="1100" kern="1200">
        <a:solidFill>
          <a:schemeClr val="tx1"/>
        </a:solidFill>
        <a:latin typeface="+mn-lt"/>
        <a:ea typeface="+mn-ea"/>
        <a:cs typeface="+mn-cs"/>
      </a:defRPr>
    </a:lvl7pPr>
    <a:lvl8pPr marL="3026988" algn="l" defTabSz="864854" rtl="0" eaLnBrk="1" latinLnBrk="0" hangingPunct="1">
      <a:defRPr sz="1100" kern="1200">
        <a:solidFill>
          <a:schemeClr val="tx1"/>
        </a:solidFill>
        <a:latin typeface="+mn-lt"/>
        <a:ea typeface="+mn-ea"/>
        <a:cs typeface="+mn-cs"/>
      </a:defRPr>
    </a:lvl8pPr>
    <a:lvl9pPr marL="3459415" algn="l" defTabSz="864854"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the end of this brief, participant will have a better understanding of the Structure, Mission Priorities, Roles and Responsibilities, Support provided by US Army Veterinary Services Activities. Participants will also become more familiar with Medical Hold Procedures/Disposition procedures and guidelines.</a:t>
            </a:r>
            <a:endParaRPr lang="en-US" dirty="0"/>
          </a:p>
        </p:txBody>
      </p:sp>
      <p:sp>
        <p:nvSpPr>
          <p:cNvPr id="4" name="Slide Number Placeholder 3"/>
          <p:cNvSpPr>
            <a:spLocks noGrp="1"/>
          </p:cNvSpPr>
          <p:nvPr>
            <p:ph type="sldNum" sz="quarter" idx="10"/>
          </p:nvPr>
        </p:nvSpPr>
        <p:spPr/>
        <p:txBody>
          <a:bodyPr/>
          <a:lstStyle/>
          <a:p>
            <a:pPr>
              <a:defRPr/>
            </a:pPr>
            <a:fld id="{5E52CAA3-DBBA-4272-8743-AD030CA91E60}" type="slidenum">
              <a:rPr lang="en-US" smtClean="0"/>
              <a:pPr>
                <a:defRPr/>
              </a:pPr>
              <a:t>2</a:t>
            </a:fld>
            <a:endParaRPr lang="en-US"/>
          </a:p>
        </p:txBody>
      </p:sp>
    </p:spTree>
    <p:extLst>
      <p:ext uri="{BB962C8B-B14F-4D97-AF65-F5344CB8AC3E}">
        <p14:creationId xmlns:p14="http://schemas.microsoft.com/office/powerpoint/2010/main" val="14005895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US Army Veterinary Services mission includes both animal health and food protection worldwide. Veterinary Services is a unique Corps, because it provides support to all the Services. On Army, Navy, and Marine installations support consist of animal health and food protection related support and on Air Force bases, animal health is the main type support provided.</a:t>
            </a:r>
          </a:p>
          <a:p>
            <a:endParaRPr lang="en-US" dirty="0" smtClean="0"/>
          </a:p>
          <a:p>
            <a:r>
              <a:rPr lang="en-US" dirty="0" smtClean="0"/>
              <a:t>Here’s the personnel structure </a:t>
            </a:r>
          </a:p>
          <a:p>
            <a:endParaRPr lang="en-US" dirty="0" smtClean="0"/>
          </a:p>
          <a:p>
            <a:r>
              <a:rPr lang="en-US" dirty="0" smtClean="0"/>
              <a:t>- What is the process for Navy to enlist the assistance of Vet Services during an ongoing investigation?  This might also include an idea of how Vet Services is set up in general (how it is organized and such).</a:t>
            </a:r>
          </a:p>
          <a:p>
            <a:endParaRPr lang="en-US" dirty="0" smtClean="0"/>
          </a:p>
          <a:p>
            <a:r>
              <a:rPr lang="en-US" dirty="0" smtClean="0"/>
              <a:t>Coordination for support can be accomplished through your local Veterinary Service Activity or through their Higher Headquarters.</a:t>
            </a:r>
          </a:p>
          <a:p>
            <a:endParaRPr lang="en-US" dirty="0" smtClean="0"/>
          </a:p>
          <a:p>
            <a:r>
              <a:rPr lang="en-US" dirty="0" smtClean="0"/>
              <a:t>There are four geographically located regional Veterinary Service Headquarters that oversee the VS global mission. They’re listed here.</a:t>
            </a:r>
          </a:p>
          <a:p>
            <a:r>
              <a:rPr lang="en-US" dirty="0" smtClean="0"/>
              <a:t>•	Public Health Command-Atlantic (Responsible for the Eastern States)</a:t>
            </a:r>
          </a:p>
          <a:p>
            <a:r>
              <a:rPr lang="en-US" dirty="0" smtClean="0"/>
              <a:t>•	Public Health Command-Central (Responsible for the Central States and a few Southwestern locations)</a:t>
            </a:r>
          </a:p>
          <a:p>
            <a:r>
              <a:rPr lang="en-US" dirty="0" smtClean="0"/>
              <a:t>•	Public Health Command-Europe (Responsible for the Europe, UK, and Africa)</a:t>
            </a:r>
          </a:p>
          <a:p>
            <a:r>
              <a:rPr lang="en-US" dirty="0" smtClean="0"/>
              <a:t>•	Public Health Command-Pacific (Responsible for the Pacific and some Western States)</a:t>
            </a:r>
          </a:p>
          <a:p>
            <a:endParaRPr lang="en-US" dirty="0" smtClean="0"/>
          </a:p>
          <a:p>
            <a:endParaRPr lang="en-US" dirty="0" smtClean="0"/>
          </a:p>
          <a:p>
            <a:r>
              <a:rPr lang="en-US" dirty="0" smtClean="0"/>
              <a:t>- How do line entities like the Fleet get included in these processes like med holds?</a:t>
            </a:r>
          </a:p>
          <a:p>
            <a:r>
              <a:rPr lang="en-US" dirty="0" smtClean="0"/>
              <a:t>These questions spurred from the Navy side due to NEPMUs following an investigation they supported which turned out to be part of a larger multi-state investigation.  The investigation led to the belief that several food items were causing salmonella illnesses across the US but they found a  knowledge gap when it came to working with Veterinary Services and felt that this would be a good topic to cover.</a:t>
            </a:r>
            <a:endParaRPr lang="en-US" dirty="0"/>
          </a:p>
        </p:txBody>
      </p:sp>
      <p:sp>
        <p:nvSpPr>
          <p:cNvPr id="4" name="Slide Number Placeholder 3"/>
          <p:cNvSpPr>
            <a:spLocks noGrp="1"/>
          </p:cNvSpPr>
          <p:nvPr>
            <p:ph type="sldNum" sz="quarter" idx="10"/>
          </p:nvPr>
        </p:nvSpPr>
        <p:spPr/>
        <p:txBody>
          <a:bodyPr/>
          <a:lstStyle/>
          <a:p>
            <a:pPr>
              <a:defRPr/>
            </a:pPr>
            <a:fld id="{5E52CAA3-DBBA-4272-8743-AD030CA91E60}" type="slidenum">
              <a:rPr lang="en-US" smtClean="0"/>
              <a:pPr>
                <a:defRPr/>
              </a:pPr>
              <a:t>5</a:t>
            </a:fld>
            <a:endParaRPr lang="en-US"/>
          </a:p>
        </p:txBody>
      </p:sp>
    </p:spTree>
    <p:extLst>
      <p:ext uri="{BB962C8B-B14F-4D97-AF65-F5344CB8AC3E}">
        <p14:creationId xmlns:p14="http://schemas.microsoft.com/office/powerpoint/2010/main" val="6629197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Department of Defense Hazardous Food and Non-Prescription Drug Recall System. The Defense Logistics Agency-Troop</a:t>
            </a:r>
            <a:r>
              <a:rPr lang="en-US" baseline="0" dirty="0" smtClean="0"/>
              <a:t> Support  Consumer Safety Officer (Veterinary Food Safety Officer) is responsible for monitoring product recalls worldwide, he/she serves as the liaison between the Food and Drug Administration, Department of Agriculture, prime vendors, and US Army Veterinary Services. The Consumer Safety Officer is the only authorized individual (with one alternate in their absence) responsible for generating and distributing ALFOODACT message worldwide. Only a Class I or Class II FDA or USDA product recalls that impacts the DoD with generate an ALFOODACT or a nonconforming procured product laboratory analysis. The US Army Veterinary Services conduct Quarterly Destination Monitoring on products in the DoD subsistence supply chain. Samples are sent to the Food Analysis Diagnostic Laboratory for testing, if the sample comes back nonconforming the appropriate regulatory agency will be notified as well as the Defense Logistics Agency Consumer Safety Officer.</a:t>
            </a: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100" dirty="0" smtClean="0">
              <a:effectLst/>
              <a:latin typeface="Times New Roman"/>
              <a:ea typeface="Calibri"/>
              <a:cs typeface="Times New Roman"/>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100" dirty="0" smtClean="0">
              <a:effectLst/>
              <a:latin typeface="Times New Roman"/>
              <a:ea typeface="Calibri"/>
              <a:cs typeface="Times New Roman"/>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100" dirty="0" smtClean="0">
                <a:effectLst/>
                <a:latin typeface="Times New Roman"/>
                <a:ea typeface="Calibri"/>
                <a:cs typeface="Times New Roman"/>
              </a:rPr>
              <a:t>The standard guidance given for the medical hold/disposition of a suspect product associated with and ALFOODACT (a recall or nonconforming product analysis the impact the DoD). The information here appears on every ALFOODACT.</a:t>
            </a:r>
            <a:endParaRPr lang="en-US" sz="1100" dirty="0" smtClean="0">
              <a:effectLst/>
              <a:latin typeface="Calibri"/>
              <a:ea typeface="Calibri"/>
              <a:cs typeface="Times New Roman"/>
            </a:endParaRPr>
          </a:p>
          <a:p>
            <a:endParaRPr lang="en-US" dirty="0"/>
          </a:p>
        </p:txBody>
      </p:sp>
      <p:sp>
        <p:nvSpPr>
          <p:cNvPr id="4" name="Slide Number Placeholder 3"/>
          <p:cNvSpPr>
            <a:spLocks noGrp="1"/>
          </p:cNvSpPr>
          <p:nvPr>
            <p:ph type="sldNum" sz="quarter" idx="10"/>
          </p:nvPr>
        </p:nvSpPr>
        <p:spPr/>
        <p:txBody>
          <a:bodyPr/>
          <a:lstStyle/>
          <a:p>
            <a:pPr>
              <a:defRPr/>
            </a:pPr>
            <a:fld id="{5E52CAA3-DBBA-4272-8743-AD030CA91E60}" type="slidenum">
              <a:rPr lang="en-US" smtClean="0"/>
              <a:pPr>
                <a:defRPr/>
              </a:pPr>
              <a:t>11</a:t>
            </a:fld>
            <a:endParaRPr lang="en-US"/>
          </a:p>
        </p:txBody>
      </p:sp>
    </p:spTree>
    <p:extLst>
      <p:ext uri="{BB962C8B-B14F-4D97-AF65-F5344CB8AC3E}">
        <p14:creationId xmlns:p14="http://schemas.microsoft.com/office/powerpoint/2010/main" val="42925785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While there more VS Mission Priorities, these are the top five in regards to food protection and they are listed in the order or precedence.</a:t>
            </a:r>
            <a:endParaRPr lang="en-US" dirty="0"/>
          </a:p>
        </p:txBody>
      </p:sp>
      <p:sp>
        <p:nvSpPr>
          <p:cNvPr id="4" name="Slide Number Placeholder 3"/>
          <p:cNvSpPr>
            <a:spLocks noGrp="1"/>
          </p:cNvSpPr>
          <p:nvPr>
            <p:ph type="sldNum" sz="quarter" idx="10"/>
          </p:nvPr>
        </p:nvSpPr>
        <p:spPr/>
        <p:txBody>
          <a:bodyPr/>
          <a:lstStyle/>
          <a:p>
            <a:pPr>
              <a:defRPr/>
            </a:pPr>
            <a:fld id="{5E52CAA3-DBBA-4272-8743-AD030CA91E60}" type="slidenum">
              <a:rPr lang="en-US" smtClean="0"/>
              <a:pPr>
                <a:defRPr/>
              </a:pPr>
              <a:t>13</a:t>
            </a:fld>
            <a:endParaRPr lang="en-US"/>
          </a:p>
        </p:txBody>
      </p:sp>
    </p:spTree>
    <p:extLst>
      <p:ext uri="{BB962C8B-B14F-4D97-AF65-F5344CB8AC3E}">
        <p14:creationId xmlns:p14="http://schemas.microsoft.com/office/powerpoint/2010/main" val="25627305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Local Level Veterinary Service roles and responsibly in foodborne outbreaks:</a:t>
            </a:r>
          </a:p>
          <a:p>
            <a:r>
              <a:rPr lang="en-US" dirty="0" smtClean="0"/>
              <a:t>ASHA COMMENT: this is where I think many of our Navy participants will be most interested (or key participants at least).  How do our local folks engage Vet Services when an outbreak investigation potentially points to a food item?  If you have examples where this worked well (if there is time), it may be good to hear them to provide context. </a:t>
            </a:r>
          </a:p>
          <a:p>
            <a:endParaRPr lang="en-US" dirty="0" smtClean="0"/>
          </a:p>
          <a:p>
            <a:r>
              <a:rPr lang="en-US" dirty="0" smtClean="0"/>
              <a:t>US</a:t>
            </a:r>
            <a:r>
              <a:rPr lang="en-US" baseline="0" dirty="0" smtClean="0"/>
              <a:t> Army Veterinary Services routinely work closely with installation public health/preventive medicine on a multitude array of food protection issues. Joint inspections, training, etc. is encouraged to ensure a fluid working relationship and to highlight the support that each can provide. In the event of an foodborne outbreak there’s no difference in the working relationship and each organization has a particular role to play. I the local Veterinary Service Activity can not be contacted, coordination with their Higher Headquarters can resolve the issue.</a:t>
            </a:r>
            <a:endParaRPr lang="en-US" dirty="0" smtClean="0"/>
          </a:p>
          <a:p>
            <a:endParaRPr lang="en-US" dirty="0" smtClean="0"/>
          </a:p>
          <a:p>
            <a:r>
              <a:rPr lang="en-US" dirty="0" smtClean="0"/>
              <a:t>There are four geographically located Regional Healy Command/Public Health Command Veterinary Services that provide food protection support through their subordinate Public Health Activities (PHA). The PHA as are at the local/installation level and provide food protection support based on under annually agreed up on Installation Support Plans. In general Veterinary Food Inspectors will provide assistance to the Army, Navy, and Marines Corps (and upon request the Air Force and Coast Guard with approved MOU’s).</a:t>
            </a:r>
          </a:p>
          <a:p>
            <a:endParaRPr lang="en-US" dirty="0"/>
          </a:p>
        </p:txBody>
      </p:sp>
      <p:sp>
        <p:nvSpPr>
          <p:cNvPr id="4" name="Slide Number Placeholder 3"/>
          <p:cNvSpPr>
            <a:spLocks noGrp="1"/>
          </p:cNvSpPr>
          <p:nvPr>
            <p:ph type="sldNum" sz="quarter" idx="10"/>
          </p:nvPr>
        </p:nvSpPr>
        <p:spPr/>
        <p:txBody>
          <a:bodyPr/>
          <a:lstStyle/>
          <a:p>
            <a:pPr>
              <a:defRPr/>
            </a:pPr>
            <a:fld id="{5E52CAA3-DBBA-4272-8743-AD030CA91E60}" type="slidenum">
              <a:rPr lang="en-US" smtClean="0"/>
              <a:pPr>
                <a:defRPr/>
              </a:pPr>
              <a:t>14</a:t>
            </a:fld>
            <a:endParaRPr lang="en-US"/>
          </a:p>
        </p:txBody>
      </p:sp>
    </p:spTree>
    <p:extLst>
      <p:ext uri="{BB962C8B-B14F-4D97-AF65-F5344CB8AC3E}">
        <p14:creationId xmlns:p14="http://schemas.microsoft.com/office/powerpoint/2010/main" val="25903383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E52CAA3-DBBA-4272-8743-AD030CA91E60}" type="slidenum">
              <a:rPr lang="en-US" smtClean="0"/>
              <a:pPr>
                <a:defRPr/>
              </a:pPr>
              <a:t>16</a:t>
            </a:fld>
            <a:endParaRPr lang="en-US"/>
          </a:p>
        </p:txBody>
      </p:sp>
    </p:spTree>
    <p:extLst>
      <p:ext uri="{BB962C8B-B14F-4D97-AF65-F5344CB8AC3E}">
        <p14:creationId xmlns:p14="http://schemas.microsoft.com/office/powerpoint/2010/main" val="10617287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 PHC 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73" y="1891621"/>
            <a:ext cx="9136727" cy="2813543"/>
          </a:xfrm>
          <a:prstGeom prst="rect">
            <a:avLst/>
          </a:prstGeom>
        </p:spPr>
      </p:pic>
      <p:sp>
        <p:nvSpPr>
          <p:cNvPr id="6" name="Title Placeholder 1"/>
          <p:cNvSpPr>
            <a:spLocks noGrp="1"/>
          </p:cNvSpPr>
          <p:nvPr>
            <p:ph type="title"/>
          </p:nvPr>
        </p:nvSpPr>
        <p:spPr>
          <a:xfrm>
            <a:off x="457200" y="492980"/>
            <a:ext cx="8229600" cy="1248355"/>
          </a:xfrm>
          <a:prstGeom prst="rect">
            <a:avLst/>
          </a:prstGeom>
        </p:spPr>
        <p:txBody>
          <a:bodyPr vert="horz" lIns="91440" tIns="45720" rIns="91440" bIns="45720" rtlCol="0" anchor="ctr">
            <a:normAutofit/>
          </a:bodyPr>
          <a:lstStyle>
            <a:lvl1pPr>
              <a:defRPr sz="3600">
                <a:solidFill>
                  <a:srgbClr val="590D25"/>
                </a:solidFill>
                <a:effectLst/>
              </a:defRPr>
            </a:lvl1pPr>
          </a:lstStyle>
          <a:p>
            <a:r>
              <a:rPr lang="en-US" dirty="0" smtClean="0"/>
              <a:t>Click to edit Master title style</a:t>
            </a:r>
            <a:endParaRPr lang="en-US" dirty="0"/>
          </a:p>
        </p:txBody>
      </p:sp>
      <p:sp>
        <p:nvSpPr>
          <p:cNvPr id="4" name="TextBox 3"/>
          <p:cNvSpPr txBox="1"/>
          <p:nvPr userDrawn="1"/>
        </p:nvSpPr>
        <p:spPr>
          <a:xfrm>
            <a:off x="4105365" y="6603317"/>
            <a:ext cx="933268" cy="215444"/>
          </a:xfrm>
          <a:prstGeom prst="rect">
            <a:avLst/>
          </a:prstGeom>
          <a:noFill/>
        </p:spPr>
        <p:txBody>
          <a:bodyPr wrap="none" rtlCol="0" anchor="ctr">
            <a:spAutoFit/>
          </a:bodyPr>
          <a:lstStyle/>
          <a:p>
            <a:pPr algn="ctr"/>
            <a:r>
              <a:rPr lang="en-US" sz="800" dirty="0" smtClean="0"/>
              <a:t>UNCLASSIFIED</a:t>
            </a:r>
            <a:endParaRPr lang="en-US" sz="800"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PHC title ">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504431"/>
          </a:xfrm>
          <a:prstGeom prst="rect">
            <a:avLst/>
          </a:prstGeom>
        </p:spPr>
      </p:pic>
      <p:sp>
        <p:nvSpPr>
          <p:cNvPr id="3" name="Title Placeholder 1"/>
          <p:cNvSpPr>
            <a:spLocks noGrp="1"/>
          </p:cNvSpPr>
          <p:nvPr>
            <p:ph type="title"/>
          </p:nvPr>
        </p:nvSpPr>
        <p:spPr>
          <a:xfrm>
            <a:off x="457200" y="1598211"/>
            <a:ext cx="8229600" cy="1248355"/>
          </a:xfrm>
          <a:prstGeom prst="rect">
            <a:avLst/>
          </a:prstGeom>
        </p:spPr>
        <p:txBody>
          <a:bodyPr vert="horz" lIns="91440" tIns="45720" rIns="91440" bIns="45720" rtlCol="0" anchor="ctr">
            <a:normAutofit/>
          </a:bodyPr>
          <a:lstStyle>
            <a:lvl1pPr>
              <a:defRPr sz="3600">
                <a:solidFill>
                  <a:srgbClr val="590D25"/>
                </a:solidFill>
                <a:effectLst/>
              </a:defRPr>
            </a:lvl1pPr>
          </a:lstStyle>
          <a:p>
            <a:r>
              <a:rPr lang="en-US" dirty="0" smtClean="0"/>
              <a:t>Click to edit Master title style</a:t>
            </a:r>
            <a:endParaRPr lang="en-US" dirty="0"/>
          </a:p>
        </p:txBody>
      </p:sp>
      <p:sp>
        <p:nvSpPr>
          <p:cNvPr id="4" name="Slide Number Placeholder 1"/>
          <p:cNvSpPr>
            <a:spLocks noGrp="1"/>
          </p:cNvSpPr>
          <p:nvPr>
            <p:ph type="sldNum" sz="quarter" idx="4"/>
          </p:nvPr>
        </p:nvSpPr>
        <p:spPr>
          <a:xfrm>
            <a:off x="7010400" y="6510276"/>
            <a:ext cx="2133600" cy="365125"/>
          </a:xfrm>
          <a:prstGeom prst="rect">
            <a:avLst/>
          </a:prstGeom>
        </p:spPr>
        <p:txBody>
          <a:bodyPr vert="horz" lIns="91440" tIns="45720" rIns="91440" bIns="45720" rtlCol="0" anchor="ctr"/>
          <a:lstStyle>
            <a:lvl1pPr algn="r">
              <a:defRPr sz="800">
                <a:solidFill>
                  <a:schemeClr val="tx1">
                    <a:tint val="75000"/>
                  </a:schemeClr>
                </a:solidFill>
              </a:defRPr>
            </a:lvl1pPr>
          </a:lstStyle>
          <a:p>
            <a:fld id="{09C0F965-679E-4964-9AA4-302CAD5CC36B}"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942229" y="0"/>
            <a:ext cx="7259542" cy="64008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2" name="Slide Number Placeholder 1"/>
          <p:cNvSpPr>
            <a:spLocks noGrp="1"/>
          </p:cNvSpPr>
          <p:nvPr>
            <p:ph type="sldNum" sz="quarter" idx="10"/>
          </p:nvPr>
        </p:nvSpPr>
        <p:spPr/>
        <p:txBody>
          <a:bodyPr/>
          <a:lstStyle/>
          <a:p>
            <a:fld id="{09C0F965-679E-4964-9AA4-302CAD5CC36B}"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96351" y="1458824"/>
            <a:ext cx="8230810" cy="4525863"/>
          </a:xfrm>
          <a:prstGeom prst="rect">
            <a:avLst/>
          </a:prstGeom>
        </p:spPr>
        <p:txBody>
          <a:bodyPr/>
          <a:lstStyle>
            <a:lvl1pPr>
              <a:defRPr sz="2000"/>
            </a:lvl1pPr>
            <a:lvl2pPr>
              <a:defRPr sz="2000"/>
            </a:lvl2pPr>
            <a:lvl3pPr>
              <a:defRPr sz="1800"/>
            </a:lvl3pPr>
            <a:lvl4pPr>
              <a:defRPr sz="16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itle Placeholder 1"/>
          <p:cNvSpPr>
            <a:spLocks noGrp="1"/>
          </p:cNvSpPr>
          <p:nvPr>
            <p:ph type="title"/>
          </p:nvPr>
        </p:nvSpPr>
        <p:spPr>
          <a:xfrm>
            <a:off x="885720" y="0"/>
            <a:ext cx="7354764" cy="64008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2" name="Slide Number Placeholder 1"/>
          <p:cNvSpPr>
            <a:spLocks noGrp="1"/>
          </p:cNvSpPr>
          <p:nvPr>
            <p:ph type="sldNum" sz="quarter" idx="10"/>
          </p:nvPr>
        </p:nvSpPr>
        <p:spPr/>
        <p:txBody>
          <a:bodyPr/>
          <a:lstStyle/>
          <a:p>
            <a:fld id="{09C0F965-679E-4964-9AA4-302CAD5CC36B}"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6597" y="1458820"/>
            <a:ext cx="4042833" cy="4525863"/>
          </a:xfrm>
          <a:prstGeom prst="rect">
            <a:avLst/>
          </a:prstGeom>
        </p:spPr>
        <p:txBody>
          <a:bodyPr/>
          <a:lstStyle>
            <a:lvl1pPr>
              <a:defRPr sz="2000"/>
            </a:lvl1pPr>
            <a:lvl2pPr>
              <a:defRPr sz="1800"/>
            </a:lvl2pPr>
            <a:lvl3pPr>
              <a:defRPr sz="1600"/>
            </a:lvl3pPr>
            <a:lvl4pPr>
              <a:defRPr sz="1400"/>
            </a:lvl4pPr>
            <a:lvl5pPr>
              <a:defRPr sz="1400"/>
            </a:lvl5pPr>
            <a:lvl6pPr>
              <a:defRPr sz="1700"/>
            </a:lvl6pPr>
            <a:lvl7pPr>
              <a:defRPr sz="1700"/>
            </a:lvl7pPr>
            <a:lvl8pPr>
              <a:defRPr sz="1700"/>
            </a:lvl8pPr>
            <a:lvl9pPr>
              <a:defRPr sz="17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4573" y="1458820"/>
            <a:ext cx="4042833" cy="4525863"/>
          </a:xfrm>
          <a:prstGeom prst="rect">
            <a:avLst/>
          </a:prstGeom>
        </p:spPr>
        <p:txBody>
          <a:bodyPr/>
          <a:lstStyle>
            <a:lvl1pPr>
              <a:defRPr sz="2000"/>
            </a:lvl1pPr>
            <a:lvl2pPr>
              <a:defRPr sz="1800"/>
            </a:lvl2pPr>
            <a:lvl3pPr>
              <a:defRPr sz="1600"/>
            </a:lvl3pPr>
            <a:lvl4pPr>
              <a:defRPr sz="1400"/>
            </a:lvl4pPr>
            <a:lvl5pPr>
              <a:defRPr sz="14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itle Placeholder 1"/>
          <p:cNvSpPr>
            <a:spLocks noGrp="1"/>
          </p:cNvSpPr>
          <p:nvPr>
            <p:ph type="title"/>
          </p:nvPr>
        </p:nvSpPr>
        <p:spPr>
          <a:xfrm>
            <a:off x="981855" y="0"/>
            <a:ext cx="7172077" cy="64008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2" name="Slide Number Placeholder 1"/>
          <p:cNvSpPr>
            <a:spLocks noGrp="1"/>
          </p:cNvSpPr>
          <p:nvPr>
            <p:ph type="sldNum" sz="quarter" idx="10"/>
          </p:nvPr>
        </p:nvSpPr>
        <p:spPr/>
        <p:txBody>
          <a:bodyPr/>
          <a:lstStyle/>
          <a:p>
            <a:fld id="{09C0F965-679E-4964-9AA4-302CAD5CC36B}"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xtra x1_Wide header">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822960"/>
          </a:xfrm>
          <a:prstGeom prst="rect">
            <a:avLst/>
          </a:prstGeom>
        </p:spPr>
      </p:pic>
      <p:sp>
        <p:nvSpPr>
          <p:cNvPr id="8" name="Title Placeholder 1"/>
          <p:cNvSpPr>
            <a:spLocks noGrp="1"/>
          </p:cNvSpPr>
          <p:nvPr>
            <p:ph type="title"/>
          </p:nvPr>
        </p:nvSpPr>
        <p:spPr>
          <a:xfrm>
            <a:off x="1200646" y="91440"/>
            <a:ext cx="6669190" cy="640080"/>
          </a:xfrm>
          <a:prstGeom prst="rect">
            <a:avLst/>
          </a:prstGeom>
        </p:spPr>
        <p:txBody>
          <a:bodyPr vert="horz" lIns="91440" tIns="45720" rIns="91440" bIns="45720" rtlCol="0" anchor="ctr">
            <a:normAutofit/>
          </a:bodyPr>
          <a:lstStyle>
            <a:lvl1pPr>
              <a:defRPr sz="2000"/>
            </a:lvl1pPr>
          </a:lstStyle>
          <a:p>
            <a:r>
              <a:rPr lang="en-US" dirty="0" smtClean="0"/>
              <a:t>Click to edit Master title style</a:t>
            </a:r>
            <a:endParaRPr lang="en-US" dirty="0"/>
          </a:p>
        </p:txBody>
      </p:sp>
      <p:sp>
        <p:nvSpPr>
          <p:cNvPr id="10" name="Content Placeholder 2"/>
          <p:cNvSpPr>
            <a:spLocks noGrp="1"/>
          </p:cNvSpPr>
          <p:nvPr>
            <p:ph idx="1"/>
          </p:nvPr>
        </p:nvSpPr>
        <p:spPr>
          <a:xfrm>
            <a:off x="496351" y="1458824"/>
            <a:ext cx="8230810" cy="4525863"/>
          </a:xfrm>
          <a:prstGeom prst="rect">
            <a:avLst/>
          </a:prstGeom>
        </p:spPr>
        <p:txBody>
          <a:bodyPr/>
          <a:lstStyle>
            <a:lvl1pPr>
              <a:defRPr sz="2000"/>
            </a:lvl1pPr>
            <a:lvl2pPr>
              <a:defRPr sz="2000"/>
            </a:lvl2pPr>
            <a:lvl3pPr>
              <a:defRPr sz="1800"/>
            </a:lvl3pPr>
            <a:lvl4pPr>
              <a:defRPr sz="16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Slide Number Placeholder 1"/>
          <p:cNvSpPr>
            <a:spLocks noGrp="1"/>
          </p:cNvSpPr>
          <p:nvPr>
            <p:ph type="sldNum" sz="quarter" idx="10"/>
          </p:nvPr>
        </p:nvSpPr>
        <p:spPr/>
        <p:txBody>
          <a:bodyPr/>
          <a:lstStyle/>
          <a:p>
            <a:fld id="{09C0F965-679E-4964-9AA4-302CAD5CC36B}"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xtra x2_Wide header">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612"/>
            <a:ext cx="9144000" cy="914400"/>
          </a:xfrm>
          <a:prstGeom prst="rect">
            <a:avLst/>
          </a:prstGeom>
        </p:spPr>
      </p:pic>
      <p:sp>
        <p:nvSpPr>
          <p:cNvPr id="8" name="Title Placeholder 1"/>
          <p:cNvSpPr>
            <a:spLocks noGrp="1"/>
          </p:cNvSpPr>
          <p:nvPr>
            <p:ph type="title"/>
          </p:nvPr>
        </p:nvSpPr>
        <p:spPr>
          <a:xfrm>
            <a:off x="1237405" y="91440"/>
            <a:ext cx="6669190" cy="640080"/>
          </a:xfrm>
          <a:prstGeom prst="rect">
            <a:avLst/>
          </a:prstGeom>
        </p:spPr>
        <p:txBody>
          <a:bodyPr vert="horz" lIns="91440" tIns="45720" rIns="91440" bIns="45720" rtlCol="0" anchor="ctr">
            <a:normAutofit/>
          </a:bodyPr>
          <a:lstStyle>
            <a:lvl1pPr>
              <a:defRPr sz="2000"/>
            </a:lvl1pPr>
          </a:lstStyle>
          <a:p>
            <a:r>
              <a:rPr lang="en-US" dirty="0" smtClean="0"/>
              <a:t>Click to edit Master title style</a:t>
            </a:r>
            <a:endParaRPr lang="en-US" dirty="0"/>
          </a:p>
        </p:txBody>
      </p:sp>
      <p:sp>
        <p:nvSpPr>
          <p:cNvPr id="10" name="Content Placeholder 2"/>
          <p:cNvSpPr>
            <a:spLocks noGrp="1"/>
          </p:cNvSpPr>
          <p:nvPr>
            <p:ph idx="1"/>
          </p:nvPr>
        </p:nvSpPr>
        <p:spPr>
          <a:xfrm>
            <a:off x="496351" y="1458824"/>
            <a:ext cx="8230810" cy="4525863"/>
          </a:xfrm>
          <a:prstGeom prst="rect">
            <a:avLst/>
          </a:prstGeom>
        </p:spPr>
        <p:txBody>
          <a:bodyPr/>
          <a:lstStyle>
            <a:lvl1pPr>
              <a:defRPr sz="2000"/>
            </a:lvl1pPr>
            <a:lvl2pPr>
              <a:defRPr sz="2000"/>
            </a:lvl2pPr>
            <a:lvl3pPr>
              <a:defRPr sz="1800"/>
            </a:lvl3pPr>
            <a:lvl4pPr>
              <a:defRPr sz="16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Slide Number Placeholder 1"/>
          <p:cNvSpPr>
            <a:spLocks noGrp="1"/>
          </p:cNvSpPr>
          <p:nvPr>
            <p:ph type="sldNum" sz="quarter" idx="10"/>
          </p:nvPr>
        </p:nvSpPr>
        <p:spPr/>
        <p:txBody>
          <a:bodyPr/>
          <a:lstStyle/>
          <a:p>
            <a:fld id="{09C0F965-679E-4964-9AA4-302CAD5CC36B}" type="slidenum">
              <a:rPr lang="en-US" smtClean="0"/>
              <a:pPr/>
              <a:t>‹#›</a:t>
            </a:fld>
            <a:endParaRPr lang="en-US" dirty="0"/>
          </a:p>
        </p:txBody>
      </p:sp>
    </p:spTree>
    <p:extLst>
      <p:ext uri="{BB962C8B-B14F-4D97-AF65-F5344CB8AC3E}">
        <p14:creationId xmlns:p14="http://schemas.microsoft.com/office/powerpoint/2010/main" val="140542981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0" y="0"/>
            <a:ext cx="9144000" cy="640080"/>
          </a:xfrm>
          <a:prstGeom prst="rect">
            <a:avLst/>
          </a:prstGeom>
        </p:spPr>
      </p:pic>
      <p:pic>
        <p:nvPicPr>
          <p:cNvPr id="19" name="Picture 18" descr="APHC PP_bottom bar.jpg"/>
          <p:cNvPicPr>
            <a:picLocks noChangeAspect="1"/>
          </p:cNvPicPr>
          <p:nvPr userDrawn="1"/>
        </p:nvPicPr>
        <p:blipFill>
          <a:blip r:embed="rId10" cstate="print"/>
          <a:stretch>
            <a:fillRect/>
          </a:stretch>
        </p:blipFill>
        <p:spPr>
          <a:xfrm>
            <a:off x="0" y="6510276"/>
            <a:ext cx="9144000" cy="39624"/>
          </a:xfrm>
          <a:prstGeom prst="rect">
            <a:avLst/>
          </a:prstGeom>
        </p:spPr>
      </p:pic>
      <p:sp>
        <p:nvSpPr>
          <p:cNvPr id="4" name="Slide Number Placeholder 1"/>
          <p:cNvSpPr>
            <a:spLocks noGrp="1"/>
          </p:cNvSpPr>
          <p:nvPr>
            <p:ph type="sldNum" sz="quarter" idx="4"/>
          </p:nvPr>
        </p:nvSpPr>
        <p:spPr>
          <a:xfrm>
            <a:off x="7010400" y="6510276"/>
            <a:ext cx="2133600" cy="365125"/>
          </a:xfrm>
          <a:prstGeom prst="rect">
            <a:avLst/>
          </a:prstGeom>
        </p:spPr>
        <p:txBody>
          <a:bodyPr vert="horz" lIns="91440" tIns="45720" rIns="91440" bIns="45720" rtlCol="0" anchor="ctr"/>
          <a:lstStyle>
            <a:lvl1pPr algn="r">
              <a:defRPr sz="800">
                <a:solidFill>
                  <a:schemeClr val="tx1">
                    <a:tint val="75000"/>
                  </a:schemeClr>
                </a:solidFill>
              </a:defRPr>
            </a:lvl1pPr>
          </a:lstStyle>
          <a:p>
            <a:fld id="{09C0F965-679E-4964-9AA4-302CAD5CC36B}" type="slidenum">
              <a:rPr lang="en-US" smtClean="0"/>
              <a:pPr/>
              <a:t>‹#›</a:t>
            </a:fld>
            <a:endParaRPr lang="en-US" dirty="0"/>
          </a:p>
        </p:txBody>
      </p:sp>
      <p:sp>
        <p:nvSpPr>
          <p:cNvPr id="2" name="TextBox 1"/>
          <p:cNvSpPr txBox="1"/>
          <p:nvPr userDrawn="1"/>
        </p:nvSpPr>
        <p:spPr>
          <a:xfrm>
            <a:off x="4105365" y="6603317"/>
            <a:ext cx="933268" cy="215444"/>
          </a:xfrm>
          <a:prstGeom prst="rect">
            <a:avLst/>
          </a:prstGeom>
          <a:noFill/>
        </p:spPr>
        <p:txBody>
          <a:bodyPr wrap="none" rtlCol="0" anchor="ctr">
            <a:spAutoFit/>
          </a:bodyPr>
          <a:lstStyle/>
          <a:p>
            <a:pPr algn="ctr"/>
            <a:r>
              <a:rPr lang="en-US" sz="800" dirty="0" smtClean="0"/>
              <a:t>UNCLASSIFIED</a:t>
            </a:r>
            <a:endParaRPr lang="en-US" sz="800" dirty="0"/>
          </a:p>
        </p:txBody>
      </p:sp>
      <p:sp>
        <p:nvSpPr>
          <p:cNvPr id="6" name="TextBox 5"/>
          <p:cNvSpPr txBox="1"/>
          <p:nvPr userDrawn="1"/>
        </p:nvSpPr>
        <p:spPr>
          <a:xfrm>
            <a:off x="95741" y="6587929"/>
            <a:ext cx="1973617" cy="246221"/>
          </a:xfrm>
          <a:prstGeom prst="rect">
            <a:avLst/>
          </a:prstGeom>
          <a:noFill/>
        </p:spPr>
        <p:txBody>
          <a:bodyPr wrap="none" rtlCol="0" anchor="ctr">
            <a:spAutoFit/>
          </a:bodyPr>
          <a:lstStyle/>
          <a:p>
            <a:pPr algn="l"/>
            <a:r>
              <a:rPr lang="en-US" sz="1000" baseline="0" dirty="0" smtClean="0"/>
              <a:t>U.S. Army Public Health Center</a:t>
            </a:r>
            <a:endParaRPr lang="en-US" sz="1000" dirty="0"/>
          </a:p>
        </p:txBody>
      </p:sp>
      <p:sp>
        <p:nvSpPr>
          <p:cNvPr id="7" name="Title Placeholder 6"/>
          <p:cNvSpPr>
            <a:spLocks noGrp="1"/>
          </p:cNvSpPr>
          <p:nvPr>
            <p:ph type="title"/>
          </p:nvPr>
        </p:nvSpPr>
        <p:spPr>
          <a:xfrm>
            <a:off x="457200" y="1"/>
            <a:ext cx="8229600" cy="64008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85" r:id="rId4"/>
    <p:sldLayoutId id="2147483687" r:id="rId5"/>
    <p:sldLayoutId id="2147483689" r:id="rId6"/>
    <p:sldLayoutId id="2147483698" r:id="rId7"/>
  </p:sldLayoutIdLst>
  <p:timing>
    <p:tnLst>
      <p:par>
        <p:cTn id="1" dur="indefinite" restart="never" nodeType="tmRoot"/>
      </p:par>
    </p:tnLst>
  </p:timing>
  <p:hf hdr="0" ftr="0" dt="0"/>
  <p:txStyles>
    <p:titleStyle>
      <a:lvl1pPr algn="ctr" defTabSz="914403" rtl="0" eaLnBrk="0" fontAlgn="base" hangingPunct="0">
        <a:spcBef>
          <a:spcPct val="0"/>
        </a:spcBef>
        <a:spcAft>
          <a:spcPct val="0"/>
        </a:spcAft>
        <a:defRPr sz="2400" b="1">
          <a:solidFill>
            <a:schemeClr val="bg1"/>
          </a:solidFill>
          <a:effectLst>
            <a:outerShdw blurRad="38100" dist="38100" dir="2700000" algn="tl">
              <a:srgbClr val="000000">
                <a:alpha val="43137"/>
              </a:srgbClr>
            </a:outerShdw>
          </a:effectLst>
          <a:latin typeface="+mj-lt"/>
          <a:ea typeface="+mj-ea"/>
          <a:cs typeface="+mj-cs"/>
        </a:defRPr>
      </a:lvl1pPr>
      <a:lvl2pPr algn="ctr" defTabSz="914403" rtl="0" eaLnBrk="0" fontAlgn="base" hangingPunct="0">
        <a:spcBef>
          <a:spcPct val="0"/>
        </a:spcBef>
        <a:spcAft>
          <a:spcPct val="0"/>
        </a:spcAft>
        <a:defRPr sz="3000" b="1">
          <a:solidFill>
            <a:srgbClr val="660033"/>
          </a:solidFill>
          <a:latin typeface="Arial" charset="0"/>
        </a:defRPr>
      </a:lvl2pPr>
      <a:lvl3pPr algn="ctr" defTabSz="914403" rtl="0" eaLnBrk="0" fontAlgn="base" hangingPunct="0">
        <a:spcBef>
          <a:spcPct val="0"/>
        </a:spcBef>
        <a:spcAft>
          <a:spcPct val="0"/>
        </a:spcAft>
        <a:defRPr sz="3000" b="1">
          <a:solidFill>
            <a:srgbClr val="660033"/>
          </a:solidFill>
          <a:latin typeface="Arial" charset="0"/>
        </a:defRPr>
      </a:lvl3pPr>
      <a:lvl4pPr algn="ctr" defTabSz="914403" rtl="0" eaLnBrk="0" fontAlgn="base" hangingPunct="0">
        <a:spcBef>
          <a:spcPct val="0"/>
        </a:spcBef>
        <a:spcAft>
          <a:spcPct val="0"/>
        </a:spcAft>
        <a:defRPr sz="3000" b="1">
          <a:solidFill>
            <a:srgbClr val="660033"/>
          </a:solidFill>
          <a:latin typeface="Arial" charset="0"/>
        </a:defRPr>
      </a:lvl4pPr>
      <a:lvl5pPr algn="ctr" defTabSz="914403" rtl="0" eaLnBrk="0" fontAlgn="base" hangingPunct="0">
        <a:spcBef>
          <a:spcPct val="0"/>
        </a:spcBef>
        <a:spcAft>
          <a:spcPct val="0"/>
        </a:spcAft>
        <a:defRPr sz="3000" b="1">
          <a:solidFill>
            <a:srgbClr val="660033"/>
          </a:solidFill>
          <a:latin typeface="Arial" charset="0"/>
        </a:defRPr>
      </a:lvl5pPr>
      <a:lvl6pPr marL="432427" algn="ctr" defTabSz="914403" rtl="0" fontAlgn="base">
        <a:spcBef>
          <a:spcPct val="0"/>
        </a:spcBef>
        <a:spcAft>
          <a:spcPct val="0"/>
        </a:spcAft>
        <a:defRPr sz="3000" b="1">
          <a:solidFill>
            <a:srgbClr val="660033"/>
          </a:solidFill>
          <a:latin typeface="Arial" charset="0"/>
        </a:defRPr>
      </a:lvl6pPr>
      <a:lvl7pPr marL="864854" algn="ctr" defTabSz="914403" rtl="0" fontAlgn="base">
        <a:spcBef>
          <a:spcPct val="0"/>
        </a:spcBef>
        <a:spcAft>
          <a:spcPct val="0"/>
        </a:spcAft>
        <a:defRPr sz="3000" b="1">
          <a:solidFill>
            <a:srgbClr val="660033"/>
          </a:solidFill>
          <a:latin typeface="Arial" charset="0"/>
        </a:defRPr>
      </a:lvl7pPr>
      <a:lvl8pPr marL="1297280" algn="ctr" defTabSz="914403" rtl="0" fontAlgn="base">
        <a:spcBef>
          <a:spcPct val="0"/>
        </a:spcBef>
        <a:spcAft>
          <a:spcPct val="0"/>
        </a:spcAft>
        <a:defRPr sz="3000" b="1">
          <a:solidFill>
            <a:srgbClr val="660033"/>
          </a:solidFill>
          <a:latin typeface="Arial" charset="0"/>
        </a:defRPr>
      </a:lvl8pPr>
      <a:lvl9pPr marL="1729708" algn="ctr" defTabSz="914403" rtl="0" fontAlgn="base">
        <a:spcBef>
          <a:spcPct val="0"/>
        </a:spcBef>
        <a:spcAft>
          <a:spcPct val="0"/>
        </a:spcAft>
        <a:defRPr sz="3000" b="1">
          <a:solidFill>
            <a:srgbClr val="660033"/>
          </a:solidFill>
          <a:latin typeface="Arial" charset="0"/>
        </a:defRPr>
      </a:lvl9pPr>
    </p:titleStyle>
    <p:bodyStyle>
      <a:lvl1pPr marL="216214" indent="-216214" algn="l" defTabSz="914403" rtl="0" eaLnBrk="0" fontAlgn="base" hangingPunct="0">
        <a:spcBef>
          <a:spcPct val="20000"/>
        </a:spcBef>
        <a:spcAft>
          <a:spcPct val="0"/>
        </a:spcAft>
        <a:buClr>
          <a:srgbClr val="590D25"/>
        </a:buClr>
        <a:buSzPct val="125000"/>
        <a:buChar char="•"/>
        <a:defRPr sz="2000">
          <a:solidFill>
            <a:schemeClr val="tx1"/>
          </a:solidFill>
          <a:latin typeface="+mn-lt"/>
          <a:ea typeface="+mn-ea"/>
          <a:cs typeface="+mn-cs"/>
        </a:defRPr>
      </a:lvl1pPr>
      <a:lvl2pPr marL="743234" indent="-286784" algn="l" defTabSz="914403" rtl="0" eaLnBrk="0" fontAlgn="base" hangingPunct="0">
        <a:spcBef>
          <a:spcPct val="20000"/>
        </a:spcBef>
        <a:spcAft>
          <a:spcPct val="0"/>
        </a:spcAft>
        <a:buClr>
          <a:srgbClr val="590D25"/>
        </a:buClr>
        <a:buChar char="–"/>
        <a:defRPr sz="2000">
          <a:solidFill>
            <a:schemeClr val="tx1"/>
          </a:solidFill>
          <a:latin typeface="+mn-lt"/>
        </a:defRPr>
      </a:lvl2pPr>
      <a:lvl3pPr marL="1081067" indent="-166665" algn="l" defTabSz="914403" rtl="0" eaLnBrk="0" fontAlgn="base" hangingPunct="0">
        <a:spcBef>
          <a:spcPct val="20000"/>
        </a:spcBef>
        <a:spcAft>
          <a:spcPct val="0"/>
        </a:spcAft>
        <a:buClr>
          <a:srgbClr val="590D25"/>
        </a:buClr>
        <a:buChar char="•"/>
        <a:defRPr sz="1800">
          <a:solidFill>
            <a:schemeClr val="tx1"/>
          </a:solidFill>
          <a:latin typeface="+mn-lt"/>
        </a:defRPr>
      </a:lvl3pPr>
      <a:lvl4pPr marL="1600580" indent="-229728" algn="l" defTabSz="914403" rtl="0" eaLnBrk="0" fontAlgn="base" hangingPunct="0">
        <a:spcBef>
          <a:spcPct val="20000"/>
        </a:spcBef>
        <a:spcAft>
          <a:spcPct val="0"/>
        </a:spcAft>
        <a:buClr>
          <a:srgbClr val="590D25"/>
        </a:buClr>
        <a:buChar char="–"/>
        <a:defRPr sz="1600">
          <a:solidFill>
            <a:schemeClr val="tx1"/>
          </a:solidFill>
          <a:latin typeface="+mn-lt"/>
        </a:defRPr>
      </a:lvl4pPr>
      <a:lvl5pPr marL="2002977" indent="-174171" algn="l" defTabSz="914403" rtl="0" eaLnBrk="0" fontAlgn="base" hangingPunct="0">
        <a:spcBef>
          <a:spcPct val="20000"/>
        </a:spcBef>
        <a:spcAft>
          <a:spcPct val="0"/>
        </a:spcAft>
        <a:buClr>
          <a:srgbClr val="590D25"/>
        </a:buClr>
        <a:buChar char="»"/>
        <a:defRPr sz="1400">
          <a:solidFill>
            <a:schemeClr val="tx1"/>
          </a:solidFill>
          <a:latin typeface="+mn-lt"/>
        </a:defRPr>
      </a:lvl5pPr>
      <a:lvl6pPr marL="2435405" indent="-174171" algn="l" defTabSz="914403" rtl="0" fontAlgn="base">
        <a:spcBef>
          <a:spcPct val="20000"/>
        </a:spcBef>
        <a:spcAft>
          <a:spcPct val="0"/>
        </a:spcAft>
        <a:buClr>
          <a:srgbClr val="660033"/>
        </a:buClr>
        <a:buChar char="»"/>
        <a:defRPr sz="1500">
          <a:solidFill>
            <a:schemeClr val="tx1"/>
          </a:solidFill>
          <a:latin typeface="+mn-lt"/>
        </a:defRPr>
      </a:lvl6pPr>
      <a:lvl7pPr marL="2867832" indent="-174171" algn="l" defTabSz="914403" rtl="0" fontAlgn="base">
        <a:spcBef>
          <a:spcPct val="20000"/>
        </a:spcBef>
        <a:spcAft>
          <a:spcPct val="0"/>
        </a:spcAft>
        <a:buClr>
          <a:srgbClr val="660033"/>
        </a:buClr>
        <a:buChar char="»"/>
        <a:defRPr sz="1500">
          <a:solidFill>
            <a:schemeClr val="tx1"/>
          </a:solidFill>
          <a:latin typeface="+mn-lt"/>
        </a:defRPr>
      </a:lvl7pPr>
      <a:lvl8pPr marL="3300259" indent="-174171" algn="l" defTabSz="914403" rtl="0" fontAlgn="base">
        <a:spcBef>
          <a:spcPct val="20000"/>
        </a:spcBef>
        <a:spcAft>
          <a:spcPct val="0"/>
        </a:spcAft>
        <a:buClr>
          <a:srgbClr val="660033"/>
        </a:buClr>
        <a:buChar char="»"/>
        <a:defRPr sz="1500">
          <a:solidFill>
            <a:schemeClr val="tx1"/>
          </a:solidFill>
          <a:latin typeface="+mn-lt"/>
        </a:defRPr>
      </a:lvl8pPr>
      <a:lvl9pPr marL="3732685" indent="-174171" algn="l" defTabSz="914403" rtl="0" fontAlgn="base">
        <a:spcBef>
          <a:spcPct val="20000"/>
        </a:spcBef>
        <a:spcAft>
          <a:spcPct val="0"/>
        </a:spcAft>
        <a:buClr>
          <a:srgbClr val="660033"/>
        </a:buClr>
        <a:buChar char="»"/>
        <a:defRPr sz="1500">
          <a:solidFill>
            <a:schemeClr val="tx1"/>
          </a:solidFill>
          <a:latin typeface="+mn-lt"/>
        </a:defRPr>
      </a:lvl9pPr>
    </p:bodyStyle>
    <p:otherStyle>
      <a:defPPr>
        <a:defRPr lang="en-US"/>
      </a:defPPr>
      <a:lvl1pPr marL="0" algn="l" defTabSz="864854" rtl="0" eaLnBrk="1" latinLnBrk="0" hangingPunct="1">
        <a:defRPr sz="1700" kern="1200">
          <a:solidFill>
            <a:schemeClr val="tx1"/>
          </a:solidFill>
          <a:latin typeface="+mn-lt"/>
          <a:ea typeface="+mn-ea"/>
          <a:cs typeface="+mn-cs"/>
        </a:defRPr>
      </a:lvl1pPr>
      <a:lvl2pPr marL="432427" algn="l" defTabSz="864854" rtl="0" eaLnBrk="1" latinLnBrk="0" hangingPunct="1">
        <a:defRPr sz="1700" kern="1200">
          <a:solidFill>
            <a:schemeClr val="tx1"/>
          </a:solidFill>
          <a:latin typeface="+mn-lt"/>
          <a:ea typeface="+mn-ea"/>
          <a:cs typeface="+mn-cs"/>
        </a:defRPr>
      </a:lvl2pPr>
      <a:lvl3pPr marL="864854" algn="l" defTabSz="864854" rtl="0" eaLnBrk="1" latinLnBrk="0" hangingPunct="1">
        <a:defRPr sz="1700" kern="1200">
          <a:solidFill>
            <a:schemeClr val="tx1"/>
          </a:solidFill>
          <a:latin typeface="+mn-lt"/>
          <a:ea typeface="+mn-ea"/>
          <a:cs typeface="+mn-cs"/>
        </a:defRPr>
      </a:lvl3pPr>
      <a:lvl4pPr marL="1297280" algn="l" defTabSz="864854" rtl="0" eaLnBrk="1" latinLnBrk="0" hangingPunct="1">
        <a:defRPr sz="1700" kern="1200">
          <a:solidFill>
            <a:schemeClr val="tx1"/>
          </a:solidFill>
          <a:latin typeface="+mn-lt"/>
          <a:ea typeface="+mn-ea"/>
          <a:cs typeface="+mn-cs"/>
        </a:defRPr>
      </a:lvl4pPr>
      <a:lvl5pPr marL="1729708" algn="l" defTabSz="864854" rtl="0" eaLnBrk="1" latinLnBrk="0" hangingPunct="1">
        <a:defRPr sz="1700" kern="1200">
          <a:solidFill>
            <a:schemeClr val="tx1"/>
          </a:solidFill>
          <a:latin typeface="+mn-lt"/>
          <a:ea typeface="+mn-ea"/>
          <a:cs typeface="+mn-cs"/>
        </a:defRPr>
      </a:lvl5pPr>
      <a:lvl6pPr marL="2162134" algn="l" defTabSz="864854" rtl="0" eaLnBrk="1" latinLnBrk="0" hangingPunct="1">
        <a:defRPr sz="1700" kern="1200">
          <a:solidFill>
            <a:schemeClr val="tx1"/>
          </a:solidFill>
          <a:latin typeface="+mn-lt"/>
          <a:ea typeface="+mn-ea"/>
          <a:cs typeface="+mn-cs"/>
        </a:defRPr>
      </a:lvl6pPr>
      <a:lvl7pPr marL="2594562" algn="l" defTabSz="864854" rtl="0" eaLnBrk="1" latinLnBrk="0" hangingPunct="1">
        <a:defRPr sz="1700" kern="1200">
          <a:solidFill>
            <a:schemeClr val="tx1"/>
          </a:solidFill>
          <a:latin typeface="+mn-lt"/>
          <a:ea typeface="+mn-ea"/>
          <a:cs typeface="+mn-cs"/>
        </a:defRPr>
      </a:lvl7pPr>
      <a:lvl8pPr marL="3026988" algn="l" defTabSz="864854" rtl="0" eaLnBrk="1" latinLnBrk="0" hangingPunct="1">
        <a:defRPr sz="1700" kern="1200">
          <a:solidFill>
            <a:schemeClr val="tx1"/>
          </a:solidFill>
          <a:latin typeface="+mn-lt"/>
          <a:ea typeface="+mn-ea"/>
          <a:cs typeface="+mn-cs"/>
        </a:defRPr>
      </a:lvl8pPr>
      <a:lvl9pPr marL="3459415" algn="l" defTabSz="864854" rtl="0" eaLnBrk="1" latinLnBrk="0" hangingPunct="1">
        <a:defRPr sz="1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tiny.army.mil/r/4TgNE/EpiTechFY17" TargetMode="External"/><Relationship Id="rId2" Type="http://schemas.openxmlformats.org/officeDocument/2006/relationships/hyperlink" Target="https://tiny.army.mil/r/zB8A/CME" TargetMode="Externa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hyperlink" Target="mailto:usarmy.landstuhl.medcom-phcr-e.list.usaphcre-animal-medicine@mail.mil"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www.dla.mil/TroopSupport/Subsistence/FoodSafety/fso/ALFOODACT.aspx" TargetMode="External"/><Relationship Id="rId2" Type="http://schemas.openxmlformats.org/officeDocument/2006/relationships/hyperlink" Target="http://www.dla.mil/TroopSupport/Subsistence/FoodSafety/fso.aspx" TargetMode="External"/><Relationship Id="rId1" Type="http://schemas.openxmlformats.org/officeDocument/2006/relationships/slideLayout" Target="../slideLayouts/slideLayout7.xml"/><Relationship Id="rId5" Type="http://schemas.openxmlformats.org/officeDocument/2006/relationships/hyperlink" Target="https://phc.amedd.army.mil/topics/foodwater/ifs/Pages/default.aspx" TargetMode="External"/><Relationship Id="rId4" Type="http://schemas.openxmlformats.org/officeDocument/2006/relationships/hyperlink" Target="https://phc.amedd.army.mil/topics/foodwater/Pages/default.aspx"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hyperlink" Target="mailto:usafsam.phrepiservic@us.af.mil" TargetMode="External"/><Relationship Id="rId3" Type="http://schemas.openxmlformats.org/officeDocument/2006/relationships/hyperlink" Target="mailto:usn.hampton-roads.navmcpubhlthcenpors.list.nmcphc-threatassess@mail.mil" TargetMode="External"/><Relationship Id="rId7" Type="http://schemas.openxmlformats.org/officeDocument/2006/relationships/hyperlink" Target="mailto:NEPMU7@eu.navy.mil" TargetMode="External"/><Relationship Id="rId2" Type="http://schemas.openxmlformats.org/officeDocument/2006/relationships/hyperlink" Target="mailto:usarmy.apg.medcom-aphc.mbx.disease-epidemiologyprogram13@mail.mil" TargetMode="External"/><Relationship Id="rId1" Type="http://schemas.openxmlformats.org/officeDocument/2006/relationships/slideLayout" Target="../slideLayouts/slideLayout6.xml"/><Relationship Id="rId6" Type="http://schemas.openxmlformats.org/officeDocument/2006/relationships/hyperlink" Target="mailto:usn.jbphh.navenpvntmedusixhi.list.nepmu6@mail.mil" TargetMode="External"/><Relationship Id="rId5" Type="http://schemas.openxmlformats.org/officeDocument/2006/relationships/hyperlink" Target="mailto:usn.san-diego.navenpvntmedufive.list.nepmu5-health-surveillance@mail.mil" TargetMode="External"/><Relationship Id="rId4" Type="http://schemas.openxmlformats.org/officeDocument/2006/relationships/hyperlink" Target="mailto:usn.hampton-roads.navhospporsva.list.nepmu2norfolk-threatassess@mail.mil"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mailto:usarmy.jbsa.medcom-phcr-s.mbx.phcr-south@mail.mil" TargetMode="External"/><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454868" y="1026376"/>
            <a:ext cx="8234265" cy="5172925"/>
          </a:xfrm>
        </p:spPr>
        <p:txBody>
          <a:bodyPr/>
          <a:lstStyle/>
          <a:p>
            <a:pPr>
              <a:spcBef>
                <a:spcPts val="0"/>
              </a:spcBef>
              <a:spcAft>
                <a:spcPts val="0"/>
              </a:spcAft>
            </a:pPr>
            <a:r>
              <a:rPr lang="en-US" dirty="0" smtClean="0"/>
              <a:t>All participants must register for the Monthly Disease Surveillance Trainings in order for us to provide CMEs:</a:t>
            </a:r>
          </a:p>
          <a:p>
            <a:pPr marL="913650" lvl="1" indent="-457200">
              <a:spcBef>
                <a:spcPts val="600"/>
              </a:spcBef>
              <a:spcAft>
                <a:spcPts val="600"/>
              </a:spcAft>
              <a:buClrTx/>
              <a:buFont typeface="+mj-lt"/>
              <a:buAutoNum type="arabicPeriod"/>
            </a:pPr>
            <a:r>
              <a:rPr lang="en-US" dirty="0" smtClean="0"/>
              <a:t>Log-on </a:t>
            </a:r>
            <a:r>
              <a:rPr lang="en-US" dirty="0"/>
              <a:t>or Request log-on </a:t>
            </a:r>
            <a:r>
              <a:rPr lang="en-US" dirty="0" smtClean="0"/>
              <a:t>ID/password: </a:t>
            </a:r>
            <a:br>
              <a:rPr lang="en-US" dirty="0" smtClean="0"/>
            </a:br>
            <a:r>
              <a:rPr lang="en-US" dirty="0" smtClean="0">
                <a:hlinkClick r:id="rId2"/>
              </a:rPr>
              <a:t>https</a:t>
            </a:r>
            <a:r>
              <a:rPr lang="en-US" dirty="0">
                <a:hlinkClick r:id="rId2"/>
              </a:rPr>
              <a:t>://</a:t>
            </a:r>
            <a:r>
              <a:rPr lang="en-US" dirty="0" smtClean="0">
                <a:hlinkClick r:id="rId2"/>
              </a:rPr>
              <a:t>tiny.army.mil/r/zB8A/CME</a:t>
            </a:r>
            <a:endParaRPr lang="en-US" dirty="0" smtClean="0"/>
          </a:p>
          <a:p>
            <a:pPr marL="913650" lvl="1" indent="-457200">
              <a:spcBef>
                <a:spcPts val="600"/>
              </a:spcBef>
              <a:spcAft>
                <a:spcPts val="600"/>
              </a:spcAft>
              <a:buClrTx/>
              <a:buFont typeface="+mj-lt"/>
              <a:buAutoNum type="arabicPeriod"/>
            </a:pPr>
            <a:r>
              <a:rPr lang="en-US" dirty="0"/>
              <a:t>Register for FY17 Epi-Tech Surveillance </a:t>
            </a:r>
            <a:r>
              <a:rPr lang="en-US" dirty="0" smtClean="0"/>
              <a:t>Training: </a:t>
            </a:r>
            <a:r>
              <a:rPr lang="en-US" dirty="0" smtClean="0">
                <a:hlinkClick r:id="rId3"/>
              </a:rPr>
              <a:t>https</a:t>
            </a:r>
            <a:r>
              <a:rPr lang="en-US" dirty="0">
                <a:hlinkClick r:id="rId3"/>
              </a:rPr>
              <a:t>://</a:t>
            </a:r>
            <a:r>
              <a:rPr lang="en-US" dirty="0" smtClean="0">
                <a:hlinkClick r:id="rId3"/>
              </a:rPr>
              <a:t>tiny.army.mil/r/4TgNE/EpiTechFY17</a:t>
            </a:r>
            <a:endParaRPr lang="en-US" dirty="0"/>
          </a:p>
          <a:p>
            <a:pPr>
              <a:spcBef>
                <a:spcPts val="600"/>
              </a:spcBef>
              <a:spcAft>
                <a:spcPts val="600"/>
              </a:spcAft>
            </a:pPr>
            <a:r>
              <a:rPr lang="en-US" dirty="0" smtClean="0"/>
              <a:t>Confirm attendance for today’s training:</a:t>
            </a:r>
          </a:p>
          <a:p>
            <a:pPr lvl="1">
              <a:spcBef>
                <a:spcPts val="600"/>
              </a:spcBef>
              <a:spcAft>
                <a:spcPts val="600"/>
              </a:spcAft>
            </a:pPr>
            <a:r>
              <a:rPr lang="en-US" dirty="0" smtClean="0"/>
              <a:t>Enter </a:t>
            </a:r>
            <a:r>
              <a:rPr lang="en-US" dirty="0"/>
              <a:t>your full </a:t>
            </a:r>
            <a:r>
              <a:rPr lang="en-US" dirty="0" smtClean="0"/>
              <a:t>name/email address in </a:t>
            </a:r>
            <a:r>
              <a:rPr lang="en-US" dirty="0"/>
              <a:t>the </a:t>
            </a:r>
            <a:r>
              <a:rPr lang="en-US" dirty="0" smtClean="0"/>
              <a:t>chat box; enter each individual’s information if attending with a group</a:t>
            </a:r>
          </a:p>
          <a:p>
            <a:pPr lvl="1">
              <a:spcBef>
                <a:spcPts val="600"/>
              </a:spcBef>
              <a:spcAft>
                <a:spcPts val="600"/>
              </a:spcAft>
            </a:pPr>
            <a:r>
              <a:rPr lang="en-US" dirty="0" smtClean="0"/>
              <a:t>You will receive a confirmation email within 48 hours</a:t>
            </a:r>
          </a:p>
          <a:p>
            <a:pPr lvl="1">
              <a:spcBef>
                <a:spcPts val="600"/>
              </a:spcBef>
              <a:spcAft>
                <a:spcPts val="600"/>
              </a:spcAft>
            </a:pPr>
            <a:r>
              <a:rPr lang="en-US" dirty="0" smtClean="0"/>
              <a:t>Contact your </a:t>
            </a:r>
            <a:r>
              <a:rPr lang="en-US" dirty="0"/>
              <a:t>Service </a:t>
            </a:r>
            <a:r>
              <a:rPr lang="en-US" dirty="0" smtClean="0"/>
              <a:t>Hub if you do not receive this email</a:t>
            </a:r>
          </a:p>
          <a:p>
            <a:pPr>
              <a:spcBef>
                <a:spcPts val="600"/>
              </a:spcBef>
              <a:spcAft>
                <a:spcPts val="600"/>
              </a:spcAft>
            </a:pPr>
            <a:r>
              <a:rPr lang="en-US" dirty="0" smtClean="0"/>
              <a:t>Please put your phones on mute when not speaking. </a:t>
            </a:r>
            <a:r>
              <a:rPr lang="en-US" dirty="0"/>
              <a:t>Press *6 to mute/unmute your phone</a:t>
            </a:r>
            <a:r>
              <a:rPr lang="en-US" dirty="0" smtClean="0"/>
              <a:t>.</a:t>
            </a:r>
          </a:p>
        </p:txBody>
      </p:sp>
      <p:sp>
        <p:nvSpPr>
          <p:cNvPr id="6" name="Title 5"/>
          <p:cNvSpPr>
            <a:spLocks noGrp="1"/>
          </p:cNvSpPr>
          <p:nvPr>
            <p:ph type="title"/>
          </p:nvPr>
        </p:nvSpPr>
        <p:spPr/>
        <p:txBody>
          <a:bodyPr>
            <a:normAutofit/>
          </a:bodyPr>
          <a:lstStyle/>
          <a:p>
            <a:r>
              <a:rPr lang="en-US" sz="3600" dirty="0" smtClean="0"/>
              <a:t>Announcements</a:t>
            </a:r>
            <a:endParaRPr lang="en-US" sz="3600" dirty="0"/>
          </a:p>
        </p:txBody>
      </p:sp>
      <p:sp>
        <p:nvSpPr>
          <p:cNvPr id="3" name="Slide Number Placeholder 2"/>
          <p:cNvSpPr>
            <a:spLocks noGrp="1"/>
          </p:cNvSpPr>
          <p:nvPr>
            <p:ph type="sldNum" sz="quarter" idx="10"/>
          </p:nvPr>
        </p:nvSpPr>
        <p:spPr/>
        <p:txBody>
          <a:bodyPr/>
          <a:lstStyle/>
          <a:p>
            <a:fld id="{09C0F965-679E-4964-9AA4-302CAD5CC36B}" type="slidenum">
              <a:rPr lang="en-US" smtClean="0">
                <a:solidFill>
                  <a:srgbClr val="000000">
                    <a:tint val="75000"/>
                  </a:srgbClr>
                </a:solidFill>
              </a:rPr>
              <a:pPr/>
              <a:t>1</a:t>
            </a:fld>
            <a:endParaRPr lang="en-US" dirty="0">
              <a:solidFill>
                <a:srgbClr val="000000">
                  <a:tint val="75000"/>
                </a:srgbClr>
              </a:solidFill>
            </a:endParaRPr>
          </a:p>
        </p:txBody>
      </p:sp>
    </p:spTree>
    <p:extLst>
      <p:ext uri="{BB962C8B-B14F-4D97-AF65-F5344CB8AC3E}">
        <p14:creationId xmlns:p14="http://schemas.microsoft.com/office/powerpoint/2010/main" val="17721660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04567" y="70339"/>
            <a:ext cx="7118555" cy="773723"/>
          </a:xfrm>
        </p:spPr>
        <p:txBody>
          <a:bodyPr>
            <a:noAutofit/>
          </a:bodyPr>
          <a:lstStyle/>
          <a:p>
            <a:r>
              <a:rPr lang="en-US" sz="3200" dirty="0" smtClean="0"/>
              <a:t>REGIONAL HEALTH COMMAND - EUROPE</a:t>
            </a:r>
            <a:endParaRPr lang="en-US" sz="3200" dirty="0"/>
          </a:p>
        </p:txBody>
      </p:sp>
      <p:sp>
        <p:nvSpPr>
          <p:cNvPr id="6" name="Content Placeholder 5"/>
          <p:cNvSpPr>
            <a:spLocks noGrp="1"/>
          </p:cNvSpPr>
          <p:nvPr>
            <p:ph idx="1"/>
          </p:nvPr>
        </p:nvSpPr>
        <p:spPr>
          <a:xfrm>
            <a:off x="447189" y="1484671"/>
            <a:ext cx="8008553" cy="3008672"/>
          </a:xfrm>
        </p:spPr>
        <p:txBody>
          <a:bodyPr/>
          <a:lstStyle/>
          <a:p>
            <a:pPr marL="0" indent="0">
              <a:buNone/>
            </a:pPr>
            <a:endParaRPr lang="en-US" dirty="0"/>
          </a:p>
          <a:p>
            <a:pPr marL="0" indent="0">
              <a:buNone/>
            </a:pPr>
            <a:endParaRPr lang="en-US" dirty="0"/>
          </a:p>
        </p:txBody>
      </p:sp>
      <p:sp>
        <p:nvSpPr>
          <p:cNvPr id="2" name="TextBox 1"/>
          <p:cNvSpPr txBox="1"/>
          <p:nvPr/>
        </p:nvSpPr>
        <p:spPr>
          <a:xfrm>
            <a:off x="265469" y="1002890"/>
            <a:ext cx="8337755" cy="400110"/>
          </a:xfrm>
          <a:prstGeom prst="rect">
            <a:avLst/>
          </a:prstGeom>
          <a:noFill/>
        </p:spPr>
        <p:txBody>
          <a:bodyPr wrap="square" rtlCol="0">
            <a:spAutoFit/>
          </a:bodyPr>
          <a:lstStyle/>
          <a:p>
            <a:r>
              <a:rPr lang="en-US" sz="2000" b="1" u="sng" dirty="0" smtClean="0"/>
              <a:t>PHC-EUROPE VETERINARY SERVICES</a:t>
            </a:r>
            <a:endParaRPr lang="en-US" sz="2000" b="1" u="sng" dirty="0"/>
          </a:p>
        </p:txBody>
      </p:sp>
      <p:sp>
        <p:nvSpPr>
          <p:cNvPr id="4" name="Slide Number Placeholder 3"/>
          <p:cNvSpPr>
            <a:spLocks noGrp="1"/>
          </p:cNvSpPr>
          <p:nvPr>
            <p:ph type="sldNum" sz="quarter" idx="10"/>
          </p:nvPr>
        </p:nvSpPr>
        <p:spPr/>
        <p:txBody>
          <a:bodyPr/>
          <a:lstStyle/>
          <a:p>
            <a:fld id="{09C0F965-679E-4964-9AA4-302CAD5CC36B}" type="slidenum">
              <a:rPr lang="en-US" smtClean="0"/>
              <a:pPr/>
              <a:t>10</a:t>
            </a:fld>
            <a:endParaRPr lang="en-US" dirty="0"/>
          </a:p>
        </p:txBody>
      </p:sp>
      <p:sp>
        <p:nvSpPr>
          <p:cNvPr id="3" name="TextBox 2"/>
          <p:cNvSpPr txBox="1"/>
          <p:nvPr/>
        </p:nvSpPr>
        <p:spPr>
          <a:xfrm>
            <a:off x="344127" y="1805177"/>
            <a:ext cx="8019587" cy="2123658"/>
          </a:xfrm>
          <a:prstGeom prst="rect">
            <a:avLst/>
          </a:prstGeom>
          <a:noFill/>
        </p:spPr>
        <p:txBody>
          <a:bodyPr wrap="square" rtlCol="0">
            <a:spAutoFit/>
          </a:bodyPr>
          <a:lstStyle/>
          <a:p>
            <a:r>
              <a:rPr lang="en-US" sz="1200" b="1" dirty="0"/>
              <a:t>Contact Information</a:t>
            </a:r>
          </a:p>
          <a:p>
            <a:r>
              <a:rPr lang="en-US" sz="1200" dirty="0" smtClean="0"/>
              <a:t>Name: PHC-Europe </a:t>
            </a:r>
            <a:r>
              <a:rPr lang="en-US" sz="1200" dirty="0"/>
              <a:t>Veterinary Services</a:t>
            </a:r>
          </a:p>
          <a:p>
            <a:r>
              <a:rPr lang="en-US" sz="1200" dirty="0" smtClean="0"/>
              <a:t>Email Address: </a:t>
            </a:r>
            <a:r>
              <a:rPr lang="en-US" sz="1200" dirty="0" smtClean="0">
                <a:hlinkClick r:id="rId2"/>
              </a:rPr>
              <a:t>usarmy.landstuhl.medcom-phcr-e.list.usaphcre-animal-medicine@mail.mil</a:t>
            </a:r>
            <a:r>
              <a:rPr lang="en-US" sz="1200" dirty="0" smtClean="0"/>
              <a:t> </a:t>
            </a:r>
          </a:p>
          <a:p>
            <a:r>
              <a:rPr lang="en-US" sz="1200" dirty="0" smtClean="0"/>
              <a:t>Telephone</a:t>
            </a:r>
            <a:r>
              <a:rPr lang="en-US" sz="1200" dirty="0"/>
              <a:t>:</a:t>
            </a:r>
          </a:p>
          <a:p>
            <a:r>
              <a:rPr lang="en-US" sz="1200" dirty="0" smtClean="0"/>
              <a:t>06371-86-8956</a:t>
            </a:r>
            <a:r>
              <a:rPr lang="en-US" sz="1200" dirty="0"/>
              <a:t>; (+49) 6371-86-8956 (outside Germany)</a:t>
            </a:r>
          </a:p>
          <a:p>
            <a:r>
              <a:rPr lang="en-US" sz="1200" dirty="0" smtClean="0"/>
              <a:t>DSN: 314-486-8956 </a:t>
            </a:r>
            <a:endParaRPr lang="en-US" sz="1200" dirty="0"/>
          </a:p>
          <a:p>
            <a:r>
              <a:rPr lang="en-US" sz="1200" dirty="0" smtClean="0"/>
              <a:t>Mailing </a:t>
            </a:r>
            <a:r>
              <a:rPr lang="en-US" sz="1200" dirty="0"/>
              <a:t>Address</a:t>
            </a:r>
            <a:r>
              <a:rPr lang="en-US" sz="1200" dirty="0" smtClean="0"/>
              <a:t>: </a:t>
            </a:r>
            <a:endParaRPr lang="en-US" sz="1200" dirty="0"/>
          </a:p>
          <a:p>
            <a:r>
              <a:rPr lang="en-US" sz="1200" dirty="0"/>
              <a:t>US Army Public Health Command Europe Veterinary </a:t>
            </a:r>
            <a:r>
              <a:rPr lang="en-US" sz="1200" dirty="0" smtClean="0"/>
              <a:t>Services</a:t>
            </a:r>
          </a:p>
          <a:p>
            <a:r>
              <a:rPr lang="en-US" sz="1200" dirty="0" smtClean="0"/>
              <a:t>CMR </a:t>
            </a:r>
            <a:r>
              <a:rPr lang="en-US" sz="1200" dirty="0"/>
              <a:t>402</a:t>
            </a:r>
          </a:p>
          <a:p>
            <a:r>
              <a:rPr lang="en-US" sz="1200" dirty="0" smtClean="0"/>
              <a:t>APO </a:t>
            </a:r>
            <a:r>
              <a:rPr lang="en-US" sz="1200" dirty="0"/>
              <a:t>AE 09180</a:t>
            </a:r>
          </a:p>
          <a:p>
            <a:r>
              <a:rPr lang="en-US" sz="1200" dirty="0"/>
              <a:t> </a:t>
            </a:r>
          </a:p>
        </p:txBody>
      </p:sp>
    </p:spTree>
    <p:extLst>
      <p:ext uri="{BB962C8B-B14F-4D97-AF65-F5344CB8AC3E}">
        <p14:creationId xmlns:p14="http://schemas.microsoft.com/office/powerpoint/2010/main" val="13892294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73404" y="0"/>
            <a:ext cx="7259542" cy="640080"/>
          </a:xfrm>
        </p:spPr>
        <p:txBody>
          <a:bodyPr>
            <a:normAutofit/>
          </a:bodyPr>
          <a:lstStyle/>
          <a:p>
            <a:r>
              <a:rPr lang="en-US" sz="3600" dirty="0" smtClean="0"/>
              <a:t>MEDICAL HOLD/DISPOSITION </a:t>
            </a:r>
            <a:endParaRPr lang="en-US" sz="3600" dirty="0"/>
          </a:p>
        </p:txBody>
      </p:sp>
      <p:sp>
        <p:nvSpPr>
          <p:cNvPr id="2" name="Slide Number Placeholder 1"/>
          <p:cNvSpPr>
            <a:spLocks noGrp="1"/>
          </p:cNvSpPr>
          <p:nvPr>
            <p:ph type="sldNum" sz="quarter" idx="10"/>
          </p:nvPr>
        </p:nvSpPr>
        <p:spPr>
          <a:xfrm>
            <a:off x="7010400" y="6510276"/>
            <a:ext cx="2133600" cy="365125"/>
          </a:xfrm>
        </p:spPr>
        <p:txBody>
          <a:bodyPr/>
          <a:lstStyle/>
          <a:p>
            <a:fld id="{09C0F965-679E-4964-9AA4-302CAD5CC36B}" type="slidenum">
              <a:rPr lang="en-US" smtClean="0"/>
              <a:pPr/>
              <a:t>11</a:t>
            </a:fld>
            <a:endParaRPr lang="en-US" dirty="0"/>
          </a:p>
        </p:txBody>
      </p:sp>
      <p:sp>
        <p:nvSpPr>
          <p:cNvPr id="5" name="TextBox 4"/>
          <p:cNvSpPr txBox="1"/>
          <p:nvPr/>
        </p:nvSpPr>
        <p:spPr>
          <a:xfrm>
            <a:off x="383458" y="1071716"/>
            <a:ext cx="8613058" cy="6186309"/>
          </a:xfrm>
          <a:prstGeom prst="rect">
            <a:avLst/>
          </a:prstGeom>
          <a:noFill/>
        </p:spPr>
        <p:txBody>
          <a:bodyPr wrap="square" rtlCol="0">
            <a:spAutoFit/>
          </a:bodyPr>
          <a:lstStyle/>
          <a:p>
            <a:r>
              <a:rPr lang="en-US" sz="1400" dirty="0"/>
              <a:t>a. Immediately inventory stocks to identify the above items and secure in a "Medical Hold" status to provide assurance of no further issue/sale/use.</a:t>
            </a:r>
            <a:endParaRPr lang="en-US" sz="1400" dirty="0" smtClean="0"/>
          </a:p>
          <a:p>
            <a:endParaRPr lang="en-US" sz="1400" dirty="0"/>
          </a:p>
          <a:p>
            <a:r>
              <a:rPr lang="en-US" sz="1400" dirty="0" smtClean="0"/>
              <a:t>5</a:t>
            </a:r>
            <a:r>
              <a:rPr lang="en-US" sz="1400" dirty="0"/>
              <a:t>. POSITIVE AND NEGATIVE FINDINGS:</a:t>
            </a:r>
          </a:p>
          <a:p>
            <a:r>
              <a:rPr lang="en-US" sz="1400" dirty="0"/>
              <a:t>a. Air Force Public Health personnel involved in the installation pilot program, and Army Public Health personnel, report your negative and positive findings HERE. If you are not in one of these two groups, please use the instructions below (paragraphs b-d</a:t>
            </a:r>
            <a:r>
              <a:rPr lang="en-US" sz="1400" dirty="0" smtClean="0"/>
              <a:t>). NOTE</a:t>
            </a:r>
            <a:r>
              <a:rPr lang="en-US" sz="1400" dirty="0"/>
              <a:t>: The Air Force is currently in a pilot program to utilize the VSIMS Subsistence Recalls application for ALFOODACT responses. Additional installations will be phased in over time. If you have been informed of this responsibility by your MAJCOM PHO or AFMSA, please use the link above. If not, please report your findings in accordance with your current policy.</a:t>
            </a:r>
          </a:p>
          <a:p>
            <a:endParaRPr lang="en-US" sz="1400" dirty="0" smtClean="0"/>
          </a:p>
          <a:p>
            <a:r>
              <a:rPr lang="en-US" sz="1400" dirty="0" smtClean="0"/>
              <a:t>b</a:t>
            </a:r>
            <a:r>
              <a:rPr lang="en-US" sz="1400" dirty="0"/>
              <a:t>. Defense Logistics Agency (DLA) Contractors, report positive and negative findings to your Accountable Officer.</a:t>
            </a:r>
          </a:p>
          <a:p>
            <a:endParaRPr lang="en-US" sz="1400" dirty="0"/>
          </a:p>
          <a:p>
            <a:r>
              <a:rPr lang="en-US" sz="1400" dirty="0"/>
              <a:t>c. Ships at sea are authorized to destroy or dispose of recalled products at their discretion. Documentation for the number of pounds and cases, and any additional pertinent information must be signed by the Accountable Officer and is required for the purpose of recouping to the government the cost of the product involved. In order to get credit please use a SF 364 (For instructions on how to “Properly Prepare a Standard Form” (SF) 364 please use this link: http://www.dla.mil/LandandMaritime/Offers/Services/TechnicalSupport/Logistics/Packaging/PrepareSF364.aspx and forward to your supporting NAVSUP Fleet Logistics Center (NAVSUP FLC) and copy furnished to NAVSUP 51. Your supporting NAVSUP FLC should forward to the account manager at DLA Troop Support. The form should include the number of the recall authorizing the survey action. Home-ported ships/galleys will utilize DD form 1149 to transfer with reimbursement to the PV. The PV will submit credit invoice to the account manager at DLA Troop Support.</a:t>
            </a:r>
          </a:p>
          <a:p>
            <a:endParaRPr lang="en-US" sz="1400" dirty="0" smtClean="0"/>
          </a:p>
          <a:p>
            <a:r>
              <a:rPr lang="en-US" sz="1400" dirty="0" smtClean="0"/>
              <a:t>.</a:t>
            </a:r>
            <a:endParaRPr lang="en-US" dirty="0"/>
          </a:p>
          <a:p>
            <a:endParaRPr lang="en-US" dirty="0"/>
          </a:p>
        </p:txBody>
      </p:sp>
      <p:sp>
        <p:nvSpPr>
          <p:cNvPr id="3" name="TextBox 2"/>
          <p:cNvSpPr txBox="1"/>
          <p:nvPr/>
        </p:nvSpPr>
        <p:spPr>
          <a:xfrm>
            <a:off x="216309" y="736174"/>
            <a:ext cx="6990735" cy="369332"/>
          </a:xfrm>
          <a:prstGeom prst="rect">
            <a:avLst/>
          </a:prstGeom>
          <a:noFill/>
        </p:spPr>
        <p:txBody>
          <a:bodyPr wrap="square" rtlCol="0">
            <a:spAutoFit/>
          </a:bodyPr>
          <a:lstStyle/>
          <a:p>
            <a:r>
              <a:rPr lang="en-US" b="1" u="sng" dirty="0" smtClean="0"/>
              <a:t>All Food/Nonprescription Drug Activity (ALFOODACT) </a:t>
            </a:r>
            <a:endParaRPr lang="en-US" b="1" u="sng" dirty="0"/>
          </a:p>
        </p:txBody>
      </p:sp>
    </p:spTree>
    <p:extLst>
      <p:ext uri="{BB962C8B-B14F-4D97-AF65-F5344CB8AC3E}">
        <p14:creationId xmlns:p14="http://schemas.microsoft.com/office/powerpoint/2010/main" val="39255001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73404" y="0"/>
            <a:ext cx="7259542" cy="640080"/>
          </a:xfrm>
        </p:spPr>
        <p:txBody>
          <a:bodyPr>
            <a:normAutofit/>
          </a:bodyPr>
          <a:lstStyle/>
          <a:p>
            <a:r>
              <a:rPr lang="en-US" sz="3600" dirty="0" smtClean="0"/>
              <a:t>MEDICAL HOLD/DISPOSITION </a:t>
            </a:r>
            <a:endParaRPr lang="en-US" sz="3600" dirty="0"/>
          </a:p>
        </p:txBody>
      </p:sp>
      <p:sp>
        <p:nvSpPr>
          <p:cNvPr id="2" name="Slide Number Placeholder 1"/>
          <p:cNvSpPr>
            <a:spLocks noGrp="1"/>
          </p:cNvSpPr>
          <p:nvPr>
            <p:ph type="sldNum" sz="quarter" idx="10"/>
          </p:nvPr>
        </p:nvSpPr>
        <p:spPr>
          <a:xfrm>
            <a:off x="7010400" y="6510276"/>
            <a:ext cx="2133600" cy="365125"/>
          </a:xfrm>
        </p:spPr>
        <p:txBody>
          <a:bodyPr/>
          <a:lstStyle/>
          <a:p>
            <a:fld id="{09C0F965-679E-4964-9AA4-302CAD5CC36B}" type="slidenum">
              <a:rPr lang="en-US" smtClean="0"/>
              <a:pPr/>
              <a:t>12</a:t>
            </a:fld>
            <a:endParaRPr lang="en-US" dirty="0"/>
          </a:p>
        </p:txBody>
      </p:sp>
      <p:sp>
        <p:nvSpPr>
          <p:cNvPr id="5" name="TextBox 4"/>
          <p:cNvSpPr txBox="1"/>
          <p:nvPr/>
        </p:nvSpPr>
        <p:spPr>
          <a:xfrm>
            <a:off x="324464" y="1101213"/>
            <a:ext cx="8613058" cy="4862870"/>
          </a:xfrm>
          <a:prstGeom prst="rect">
            <a:avLst/>
          </a:prstGeom>
          <a:noFill/>
        </p:spPr>
        <p:txBody>
          <a:bodyPr wrap="square" rtlCol="0">
            <a:spAutoFit/>
          </a:bodyPr>
          <a:lstStyle/>
          <a:p>
            <a:r>
              <a:rPr lang="en-US" sz="1400" dirty="0"/>
              <a:t>The disposition of product on medical hold can be dictated by the manufacturer of the product, laboratory results, contracting officer, or regulatory agency. </a:t>
            </a:r>
            <a:endParaRPr lang="en-US" sz="1400" dirty="0" smtClean="0"/>
          </a:p>
          <a:p>
            <a:endParaRPr lang="en-US" sz="1400" dirty="0"/>
          </a:p>
          <a:p>
            <a:r>
              <a:rPr lang="en-US" sz="1400" b="1" dirty="0" smtClean="0"/>
              <a:t>ALFOODACT: </a:t>
            </a:r>
            <a:r>
              <a:rPr lang="en-US" sz="1400" dirty="0" smtClean="0"/>
              <a:t>Class I or Class II Product recalls impacting the Department of Defense or the result of Quarterly Destination Monitoring</a:t>
            </a:r>
          </a:p>
          <a:p>
            <a:endParaRPr lang="en-US" sz="1400" dirty="0"/>
          </a:p>
          <a:p>
            <a:r>
              <a:rPr lang="en-US" sz="1400" b="1" dirty="0" smtClean="0"/>
              <a:t>Regulatory Product Recalls (USDA, FDA, USDC)</a:t>
            </a:r>
          </a:p>
          <a:p>
            <a:endParaRPr lang="en-US" sz="1400" b="1" dirty="0" smtClean="0"/>
          </a:p>
          <a:p>
            <a:r>
              <a:rPr lang="en-US" sz="1400" u="sng" dirty="0" smtClean="0"/>
              <a:t>Food and Drug Administration Recall Classes: </a:t>
            </a:r>
          </a:p>
          <a:p>
            <a:r>
              <a:rPr lang="en-US" sz="1400" b="1" dirty="0"/>
              <a:t>Class I recall:</a:t>
            </a:r>
            <a:r>
              <a:rPr lang="en-US" sz="1400" dirty="0"/>
              <a:t> a situation in which there is a reasonable probability that the use of or exposure to a </a:t>
            </a:r>
            <a:r>
              <a:rPr lang="en-US" sz="1400" dirty="0" err="1"/>
              <a:t>violative</a:t>
            </a:r>
            <a:r>
              <a:rPr lang="en-US" sz="1400" dirty="0"/>
              <a:t> product will cause serious adverse health consequences or death.</a:t>
            </a:r>
            <a:br>
              <a:rPr lang="en-US" sz="1400" dirty="0"/>
            </a:br>
            <a:r>
              <a:rPr lang="en-US" sz="1400" b="1" dirty="0" smtClean="0"/>
              <a:t>Class </a:t>
            </a:r>
            <a:r>
              <a:rPr lang="en-US" sz="1400" b="1" dirty="0"/>
              <a:t>II recall:</a:t>
            </a:r>
            <a:r>
              <a:rPr lang="en-US" sz="1400" dirty="0"/>
              <a:t> a situation in which use of or exposure to a </a:t>
            </a:r>
            <a:r>
              <a:rPr lang="en-US" sz="1400" dirty="0" err="1"/>
              <a:t>violative</a:t>
            </a:r>
            <a:r>
              <a:rPr lang="en-US" sz="1400" dirty="0"/>
              <a:t> product may cause temporary or medically reversible adverse health consequences or where the probability of serious adverse health consequences is remote</a:t>
            </a:r>
            <a:r>
              <a:rPr lang="en-US" sz="1400" dirty="0" smtClean="0"/>
              <a:t>.</a:t>
            </a:r>
          </a:p>
          <a:p>
            <a:endParaRPr lang="en-US" sz="1400" dirty="0"/>
          </a:p>
          <a:p>
            <a:r>
              <a:rPr lang="en-US" sz="1400" u="sng" dirty="0" smtClean="0"/>
              <a:t>US Department of Agriculture Recall Classes:</a:t>
            </a:r>
            <a:r>
              <a:rPr lang="en-US" sz="1200" dirty="0"/>
              <a:t/>
            </a:r>
            <a:br>
              <a:rPr lang="en-US" sz="1200" dirty="0"/>
            </a:br>
            <a:r>
              <a:rPr lang="en-US" sz="1400" b="1" dirty="0"/>
              <a:t>Class I </a:t>
            </a:r>
            <a:r>
              <a:rPr lang="en-US" sz="1400" dirty="0"/>
              <a:t>- A Class I recall involves a health hazard situation in which there is a reasonable probability that eating the food will cause health problems or death.</a:t>
            </a:r>
          </a:p>
          <a:p>
            <a:r>
              <a:rPr lang="en-US" sz="1400" b="1" dirty="0" smtClean="0"/>
              <a:t>Class </a:t>
            </a:r>
            <a:r>
              <a:rPr lang="en-US" sz="1400" b="1" dirty="0"/>
              <a:t>II </a:t>
            </a:r>
            <a:r>
              <a:rPr lang="en-US" sz="1400" dirty="0"/>
              <a:t>- A Class II recall involves a potential health hazard situation in which there is a remote probability of adverse health consequences from eating the food.</a:t>
            </a:r>
          </a:p>
          <a:p>
            <a:r>
              <a:rPr lang="en-US" sz="1200" dirty="0"/>
              <a:t/>
            </a:r>
            <a:br>
              <a:rPr lang="en-US" sz="1200" dirty="0"/>
            </a:br>
            <a:endParaRPr lang="en-US" dirty="0"/>
          </a:p>
        </p:txBody>
      </p:sp>
    </p:spTree>
    <p:extLst>
      <p:ext uri="{BB962C8B-B14F-4D97-AF65-F5344CB8AC3E}">
        <p14:creationId xmlns:p14="http://schemas.microsoft.com/office/powerpoint/2010/main" val="33877969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73404" y="0"/>
            <a:ext cx="7259542" cy="640080"/>
          </a:xfrm>
        </p:spPr>
        <p:txBody>
          <a:bodyPr>
            <a:normAutofit/>
          </a:bodyPr>
          <a:lstStyle/>
          <a:p>
            <a:r>
              <a:rPr lang="en-US" sz="3600" dirty="0" smtClean="0"/>
              <a:t>FOOD PROTECTION PROGRAM</a:t>
            </a:r>
            <a:endParaRPr lang="en-US" sz="3600" dirty="0"/>
          </a:p>
        </p:txBody>
      </p:sp>
      <p:sp>
        <p:nvSpPr>
          <p:cNvPr id="2" name="Slide Number Placeholder 1"/>
          <p:cNvSpPr>
            <a:spLocks noGrp="1"/>
          </p:cNvSpPr>
          <p:nvPr>
            <p:ph type="sldNum" sz="quarter" idx="10"/>
          </p:nvPr>
        </p:nvSpPr>
        <p:spPr>
          <a:xfrm>
            <a:off x="7010400" y="6510276"/>
            <a:ext cx="2133600" cy="365125"/>
          </a:xfrm>
        </p:spPr>
        <p:txBody>
          <a:bodyPr/>
          <a:lstStyle/>
          <a:p>
            <a:fld id="{09C0F965-679E-4964-9AA4-302CAD5CC36B}" type="slidenum">
              <a:rPr lang="en-US" smtClean="0"/>
              <a:pPr/>
              <a:t>13</a:t>
            </a:fld>
            <a:endParaRPr lang="en-US" dirty="0"/>
          </a:p>
        </p:txBody>
      </p:sp>
      <p:sp>
        <p:nvSpPr>
          <p:cNvPr id="5" name="TextBox 4"/>
          <p:cNvSpPr txBox="1"/>
          <p:nvPr/>
        </p:nvSpPr>
        <p:spPr>
          <a:xfrm>
            <a:off x="383458" y="1071716"/>
            <a:ext cx="8613058" cy="4339650"/>
          </a:xfrm>
          <a:prstGeom prst="rect">
            <a:avLst/>
          </a:prstGeom>
          <a:noFill/>
        </p:spPr>
        <p:txBody>
          <a:bodyPr wrap="square" rtlCol="0">
            <a:spAutoFit/>
          </a:bodyPr>
          <a:lstStyle/>
          <a:p>
            <a:r>
              <a:rPr lang="en-US" sz="2400" b="1" u="sng" dirty="0" smtClean="0"/>
              <a:t>TOP FIVE MISSION PRIORITIES</a:t>
            </a:r>
          </a:p>
          <a:p>
            <a:endParaRPr lang="en-US" dirty="0" smtClean="0"/>
          </a:p>
          <a:p>
            <a:pPr marL="342900" indent="-342900">
              <a:buFont typeface="+mj-lt"/>
              <a:buAutoNum type="alphaLcPeriod"/>
            </a:pPr>
            <a:r>
              <a:rPr lang="en-US" dirty="0" smtClean="0"/>
              <a:t>All Food /Drugs Activities (ALFOODACT or Hazardous Food or Over-The-Counter Nonprescription Drug Recalls)</a:t>
            </a:r>
            <a:r>
              <a:rPr lang="en-US" b="1" dirty="0" smtClean="0"/>
              <a:t> </a:t>
            </a:r>
          </a:p>
          <a:p>
            <a:pPr marL="342900" indent="-342900">
              <a:buFont typeface="+mj-lt"/>
              <a:buAutoNum type="alphaLcPeriod"/>
            </a:pPr>
            <a:endParaRPr lang="en-US" b="1" dirty="0"/>
          </a:p>
          <a:p>
            <a:pPr marL="342900" indent="-342900">
              <a:buFont typeface="+mj-lt"/>
              <a:buAutoNum type="alphaLcPeriod"/>
            </a:pPr>
            <a:r>
              <a:rPr lang="en-US" dirty="0" smtClean="0"/>
              <a:t>Refrigeration Failures</a:t>
            </a:r>
          </a:p>
          <a:p>
            <a:pPr marL="342900" indent="-342900">
              <a:buFont typeface="+mj-lt"/>
              <a:buAutoNum type="alphaLcPeriod"/>
            </a:pPr>
            <a:endParaRPr lang="en-US" dirty="0" smtClean="0"/>
          </a:p>
          <a:p>
            <a:pPr marL="342900" indent="-342900">
              <a:buFont typeface="+mj-lt"/>
              <a:buAutoNum type="alphaLcPeriod"/>
            </a:pPr>
            <a:r>
              <a:rPr lang="en-US" dirty="0" smtClean="0"/>
              <a:t>Operational Rations Inspections</a:t>
            </a:r>
          </a:p>
          <a:p>
            <a:pPr marL="342900" indent="-342900">
              <a:buFont typeface="+mj-lt"/>
              <a:buAutoNum type="alphaLcPeriod"/>
            </a:pPr>
            <a:endParaRPr lang="en-US" dirty="0"/>
          </a:p>
          <a:p>
            <a:pPr marL="342900" indent="-342900">
              <a:buFont typeface="+mj-lt"/>
              <a:buAutoNum type="alphaLcPeriod"/>
            </a:pPr>
            <a:r>
              <a:rPr lang="en-US" dirty="0" smtClean="0"/>
              <a:t>Commercial Sanitation Audits Program/Sanitary Inspections of Government Facilities</a:t>
            </a:r>
          </a:p>
          <a:p>
            <a:pPr marL="342900" indent="-342900">
              <a:buFont typeface="+mj-lt"/>
              <a:buAutoNum type="alphaLcPeriod"/>
            </a:pPr>
            <a:endParaRPr lang="en-US" dirty="0" smtClean="0"/>
          </a:p>
          <a:p>
            <a:pPr marL="342900" indent="-342900">
              <a:buFont typeface="+mj-lt"/>
              <a:buAutoNum type="alphaLcPeriod"/>
            </a:pPr>
            <a:r>
              <a:rPr lang="en-US" dirty="0" smtClean="0"/>
              <a:t>Food Defense: Installation Food Vulnerability Assessments, Special Events, Higher Headquarters Assessments, Anti-Terrorist Working Group participation</a:t>
            </a:r>
            <a:endParaRPr lang="en-US" dirty="0"/>
          </a:p>
          <a:p>
            <a:endParaRPr lang="en-US" dirty="0"/>
          </a:p>
        </p:txBody>
      </p:sp>
    </p:spTree>
    <p:extLst>
      <p:ext uri="{BB962C8B-B14F-4D97-AF65-F5344CB8AC3E}">
        <p14:creationId xmlns:p14="http://schemas.microsoft.com/office/powerpoint/2010/main" val="40663643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140542" y="70339"/>
            <a:ext cx="6705600" cy="773723"/>
          </a:xfrm>
        </p:spPr>
        <p:txBody>
          <a:bodyPr>
            <a:noAutofit/>
          </a:bodyPr>
          <a:lstStyle/>
          <a:p>
            <a:r>
              <a:rPr lang="en-US" sz="3600" dirty="0" smtClean="0"/>
              <a:t>ROLES AND RESPONSIBILITIES</a:t>
            </a:r>
            <a:endParaRPr lang="en-US" sz="3600" dirty="0"/>
          </a:p>
        </p:txBody>
      </p:sp>
      <p:sp>
        <p:nvSpPr>
          <p:cNvPr id="6" name="Content Placeholder 5"/>
          <p:cNvSpPr>
            <a:spLocks noGrp="1"/>
          </p:cNvSpPr>
          <p:nvPr>
            <p:ph idx="1"/>
          </p:nvPr>
        </p:nvSpPr>
        <p:spPr>
          <a:xfrm>
            <a:off x="476686" y="1995948"/>
            <a:ext cx="8230810" cy="4303372"/>
          </a:xfrm>
        </p:spPr>
        <p:txBody>
          <a:bodyPr/>
          <a:lstStyle/>
          <a:p>
            <a:r>
              <a:rPr lang="en-US" dirty="0"/>
              <a:t>Serve as liaison with </a:t>
            </a:r>
            <a:r>
              <a:rPr lang="en-US" dirty="0" smtClean="0"/>
              <a:t>food establishment facility managers, food advisor</a:t>
            </a:r>
            <a:r>
              <a:rPr lang="en-US" dirty="0"/>
              <a:t>, </a:t>
            </a:r>
            <a:r>
              <a:rPr lang="en-US" dirty="0" smtClean="0"/>
              <a:t>Food Analysis and Diagnostic Laboratory (FADL), </a:t>
            </a:r>
            <a:r>
              <a:rPr lang="en-US" dirty="0"/>
              <a:t>and </a:t>
            </a:r>
            <a:r>
              <a:rPr lang="en-US" dirty="0" smtClean="0"/>
              <a:t>Commands </a:t>
            </a:r>
            <a:r>
              <a:rPr lang="en-US" dirty="0"/>
              <a:t>for communicating information</a:t>
            </a:r>
            <a:r>
              <a:rPr lang="en-US" dirty="0" smtClean="0"/>
              <a:t>.</a:t>
            </a:r>
          </a:p>
          <a:p>
            <a:endParaRPr lang="en-US" dirty="0"/>
          </a:p>
          <a:p>
            <a:r>
              <a:rPr lang="en-US" dirty="0" smtClean="0"/>
              <a:t>Coordinate </a:t>
            </a:r>
            <a:r>
              <a:rPr lang="en-US" dirty="0"/>
              <a:t>with Preventive </a:t>
            </a:r>
            <a:r>
              <a:rPr lang="en-US" dirty="0" smtClean="0"/>
              <a:t>Medicine/Installation Public Health, Public </a:t>
            </a:r>
            <a:r>
              <a:rPr lang="en-US" dirty="0"/>
              <a:t>Health Nursing, and </a:t>
            </a:r>
            <a:r>
              <a:rPr lang="en-US" dirty="0" smtClean="0"/>
              <a:t>food establishment facility </a:t>
            </a:r>
            <a:r>
              <a:rPr lang="en-US" dirty="0"/>
              <a:t>manager</a:t>
            </a:r>
            <a:r>
              <a:rPr lang="en-US" dirty="0" smtClean="0"/>
              <a:t>.</a:t>
            </a:r>
          </a:p>
          <a:p>
            <a:endParaRPr lang="en-US" dirty="0"/>
          </a:p>
          <a:p>
            <a:r>
              <a:rPr lang="en-US" dirty="0"/>
              <a:t>Interview food service employees and collect and submit affected/suspect food samples </a:t>
            </a:r>
            <a:r>
              <a:rPr lang="en-US" dirty="0" smtClean="0"/>
              <a:t>to the FADL for testing (if </a:t>
            </a:r>
            <a:r>
              <a:rPr lang="en-US" dirty="0"/>
              <a:t>the implicated food items were procured on the </a:t>
            </a:r>
            <a:r>
              <a:rPr lang="en-US" dirty="0" smtClean="0"/>
              <a:t>installation).</a:t>
            </a:r>
            <a:endParaRPr lang="en-US" dirty="0"/>
          </a:p>
        </p:txBody>
      </p:sp>
      <p:sp>
        <p:nvSpPr>
          <p:cNvPr id="4" name="Slide Number Placeholder 3"/>
          <p:cNvSpPr>
            <a:spLocks noGrp="1"/>
          </p:cNvSpPr>
          <p:nvPr>
            <p:ph type="sldNum" sz="quarter" idx="10"/>
          </p:nvPr>
        </p:nvSpPr>
        <p:spPr/>
        <p:txBody>
          <a:bodyPr/>
          <a:lstStyle/>
          <a:p>
            <a:fld id="{09C0F965-679E-4964-9AA4-302CAD5CC36B}" type="slidenum">
              <a:rPr lang="en-US" smtClean="0"/>
              <a:pPr/>
              <a:t>14</a:t>
            </a:fld>
            <a:endParaRPr lang="en-US" dirty="0"/>
          </a:p>
        </p:txBody>
      </p:sp>
      <p:sp>
        <p:nvSpPr>
          <p:cNvPr id="2" name="TextBox 1"/>
          <p:cNvSpPr txBox="1"/>
          <p:nvPr/>
        </p:nvSpPr>
        <p:spPr>
          <a:xfrm>
            <a:off x="196645" y="1187557"/>
            <a:ext cx="7865806" cy="1200329"/>
          </a:xfrm>
          <a:prstGeom prst="rect">
            <a:avLst/>
          </a:prstGeom>
          <a:noFill/>
        </p:spPr>
        <p:txBody>
          <a:bodyPr wrap="square" rtlCol="0">
            <a:spAutoFit/>
          </a:bodyPr>
          <a:lstStyle/>
          <a:p>
            <a:r>
              <a:rPr lang="en-US" dirty="0" smtClean="0"/>
              <a:t>During a foodborne outbreak, Public Heath Command Activities (Local Level Veterinary Services); </a:t>
            </a:r>
          </a:p>
          <a:p>
            <a:endParaRPr lang="en-US" b="1" u="sng" dirty="0"/>
          </a:p>
          <a:p>
            <a:endParaRPr lang="en-US" b="1" u="sng" dirty="0"/>
          </a:p>
        </p:txBody>
      </p:sp>
    </p:spTree>
    <p:extLst>
      <p:ext uri="{BB962C8B-B14F-4D97-AF65-F5344CB8AC3E}">
        <p14:creationId xmlns:p14="http://schemas.microsoft.com/office/powerpoint/2010/main" val="34658693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140542" y="70339"/>
            <a:ext cx="6705600" cy="773723"/>
          </a:xfrm>
        </p:spPr>
        <p:txBody>
          <a:bodyPr>
            <a:noAutofit/>
          </a:bodyPr>
          <a:lstStyle/>
          <a:p>
            <a:r>
              <a:rPr lang="en-US" sz="3600" dirty="0" smtClean="0"/>
              <a:t>ROLES AND RESPONSIBILITIES</a:t>
            </a:r>
            <a:endParaRPr lang="en-US" sz="3600" dirty="0"/>
          </a:p>
        </p:txBody>
      </p:sp>
      <p:sp>
        <p:nvSpPr>
          <p:cNvPr id="6" name="Content Placeholder 5"/>
          <p:cNvSpPr>
            <a:spLocks noGrp="1"/>
          </p:cNvSpPr>
          <p:nvPr>
            <p:ph idx="1"/>
          </p:nvPr>
        </p:nvSpPr>
        <p:spPr>
          <a:xfrm>
            <a:off x="486518" y="1533832"/>
            <a:ext cx="8230810" cy="4303372"/>
          </a:xfrm>
        </p:spPr>
        <p:txBody>
          <a:bodyPr/>
          <a:lstStyle/>
          <a:p>
            <a:r>
              <a:rPr lang="en-US" dirty="0" smtClean="0"/>
              <a:t>Maintain Chain of Custody on all samples collected until samples are securely shipped.</a:t>
            </a:r>
          </a:p>
          <a:p>
            <a:endParaRPr lang="en-US" dirty="0"/>
          </a:p>
          <a:p>
            <a:r>
              <a:rPr lang="en-US" dirty="0" smtClean="0"/>
              <a:t>Communicate directly with </a:t>
            </a:r>
            <a:r>
              <a:rPr lang="en-US" dirty="0"/>
              <a:t>H</a:t>
            </a:r>
            <a:r>
              <a:rPr lang="en-US" dirty="0" smtClean="0"/>
              <a:t>igher Headquarters in the event that the Army Public Health Center, Defense Logistic Agency or appropriate regulatory agency headquarters (FDA, USDA, or USDC) needs to be informed.</a:t>
            </a:r>
          </a:p>
          <a:p>
            <a:endParaRPr lang="en-US" dirty="0"/>
          </a:p>
          <a:p>
            <a:r>
              <a:rPr lang="en-US" dirty="0" smtClean="0"/>
              <a:t>Serve as the point of contact for samples that were sent to the FADL.</a:t>
            </a:r>
          </a:p>
          <a:p>
            <a:endParaRPr lang="en-US" dirty="0"/>
          </a:p>
          <a:p>
            <a:r>
              <a:rPr lang="en-US" dirty="0" smtClean="0"/>
              <a:t>Receive and communicate results of sample analysis to appropriate interested parties.</a:t>
            </a:r>
            <a:endParaRPr lang="en-US" dirty="0"/>
          </a:p>
        </p:txBody>
      </p:sp>
      <p:sp>
        <p:nvSpPr>
          <p:cNvPr id="4" name="Slide Number Placeholder 3"/>
          <p:cNvSpPr>
            <a:spLocks noGrp="1"/>
          </p:cNvSpPr>
          <p:nvPr>
            <p:ph type="sldNum" sz="quarter" idx="10"/>
          </p:nvPr>
        </p:nvSpPr>
        <p:spPr/>
        <p:txBody>
          <a:bodyPr/>
          <a:lstStyle/>
          <a:p>
            <a:fld id="{09C0F965-679E-4964-9AA4-302CAD5CC36B}" type="slidenum">
              <a:rPr lang="en-US" smtClean="0"/>
              <a:pPr/>
              <a:t>15</a:t>
            </a:fld>
            <a:endParaRPr lang="en-US" dirty="0"/>
          </a:p>
        </p:txBody>
      </p:sp>
    </p:spTree>
    <p:extLst>
      <p:ext uri="{BB962C8B-B14F-4D97-AF65-F5344CB8AC3E}">
        <p14:creationId xmlns:p14="http://schemas.microsoft.com/office/powerpoint/2010/main" val="14294868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22556" y="70339"/>
            <a:ext cx="6872748" cy="773723"/>
          </a:xfrm>
        </p:spPr>
        <p:txBody>
          <a:bodyPr>
            <a:normAutofit fontScale="90000"/>
          </a:bodyPr>
          <a:lstStyle/>
          <a:p>
            <a:r>
              <a:rPr lang="en-US" sz="3600" dirty="0" smtClean="0"/>
              <a:t>FOOD PROTECTION SUPPORT</a:t>
            </a:r>
            <a:endParaRPr lang="en-US" sz="3600" dirty="0"/>
          </a:p>
        </p:txBody>
      </p:sp>
      <p:sp>
        <p:nvSpPr>
          <p:cNvPr id="6" name="Content Placeholder 5"/>
          <p:cNvSpPr>
            <a:spLocks noGrp="1"/>
          </p:cNvSpPr>
          <p:nvPr>
            <p:ph idx="1"/>
          </p:nvPr>
        </p:nvSpPr>
        <p:spPr>
          <a:xfrm>
            <a:off x="466854" y="1504335"/>
            <a:ext cx="8230810" cy="4857135"/>
          </a:xfrm>
        </p:spPr>
        <p:txBody>
          <a:bodyPr/>
          <a:lstStyle/>
          <a:p>
            <a:pPr marL="0" indent="0">
              <a:buNone/>
            </a:pPr>
            <a:r>
              <a:rPr lang="en-US" dirty="0" smtClean="0"/>
              <a:t>3-14. </a:t>
            </a:r>
            <a:r>
              <a:rPr lang="en-US" b="1" dirty="0" smtClean="0"/>
              <a:t>Navy, Marines, Air Force and Coast Guard Support</a:t>
            </a:r>
          </a:p>
          <a:p>
            <a:r>
              <a:rPr lang="en-US" dirty="0" smtClean="0"/>
              <a:t>Veterinary Food Inspector will provide assistance to the Navy and Marines Corps (and upon request the Air Force and Coast Guard with approved MOU’s). </a:t>
            </a:r>
          </a:p>
          <a:p>
            <a:endParaRPr lang="en-US" dirty="0"/>
          </a:p>
          <a:p>
            <a:r>
              <a:rPr lang="en-US" dirty="0" smtClean="0"/>
              <a:t>Communication between US Army veterinary personnel and other Services Preventive Medicine Authority (PMA) is essential and a force protection measure and a “Farm to For” systematic approach to protect the food supply.</a:t>
            </a:r>
          </a:p>
          <a:p>
            <a:endParaRPr lang="en-US" dirty="0"/>
          </a:p>
          <a:p>
            <a:r>
              <a:rPr lang="en-US" dirty="0" smtClean="0"/>
              <a:t>US Army veterinary personnel and installation preventive medicine/public health personnel should work closely together to ensure all food safety and food defense concerns observed during inspections receive applicable follow up corrective action.</a:t>
            </a:r>
            <a:endParaRPr lang="en-US" dirty="0"/>
          </a:p>
        </p:txBody>
      </p:sp>
      <p:sp>
        <p:nvSpPr>
          <p:cNvPr id="4" name="Slide Number Placeholder 3"/>
          <p:cNvSpPr>
            <a:spLocks noGrp="1"/>
          </p:cNvSpPr>
          <p:nvPr>
            <p:ph type="sldNum" sz="quarter" idx="10"/>
          </p:nvPr>
        </p:nvSpPr>
        <p:spPr/>
        <p:txBody>
          <a:bodyPr/>
          <a:lstStyle/>
          <a:p>
            <a:fld id="{09C0F965-679E-4964-9AA4-302CAD5CC36B}" type="slidenum">
              <a:rPr lang="en-US" smtClean="0"/>
              <a:pPr/>
              <a:t>16</a:t>
            </a:fld>
            <a:endParaRPr lang="en-US" dirty="0"/>
          </a:p>
        </p:txBody>
      </p:sp>
      <p:sp>
        <p:nvSpPr>
          <p:cNvPr id="2" name="TextBox 1"/>
          <p:cNvSpPr txBox="1"/>
          <p:nvPr/>
        </p:nvSpPr>
        <p:spPr>
          <a:xfrm>
            <a:off x="265470" y="1002890"/>
            <a:ext cx="8337755" cy="400110"/>
          </a:xfrm>
          <a:prstGeom prst="rect">
            <a:avLst/>
          </a:prstGeom>
          <a:noFill/>
        </p:spPr>
        <p:txBody>
          <a:bodyPr wrap="square" rtlCol="0">
            <a:spAutoFit/>
          </a:bodyPr>
          <a:lstStyle/>
          <a:p>
            <a:r>
              <a:rPr lang="en-US" sz="2000" b="1" u="sng" dirty="0" smtClean="0"/>
              <a:t>INSTALLATION SUPPORT PLAN</a:t>
            </a:r>
            <a:endParaRPr lang="en-US" sz="2000" b="1" u="sng" dirty="0"/>
          </a:p>
        </p:txBody>
      </p:sp>
    </p:spTree>
    <p:extLst>
      <p:ext uri="{BB962C8B-B14F-4D97-AF65-F5344CB8AC3E}">
        <p14:creationId xmlns:p14="http://schemas.microsoft.com/office/powerpoint/2010/main" val="14278191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22556" y="70339"/>
            <a:ext cx="6872748" cy="773723"/>
          </a:xfrm>
        </p:spPr>
        <p:txBody>
          <a:bodyPr>
            <a:normAutofit fontScale="90000"/>
          </a:bodyPr>
          <a:lstStyle/>
          <a:p>
            <a:r>
              <a:rPr lang="en-US" sz="3600" dirty="0" smtClean="0"/>
              <a:t>FOOD PROTECTION SUPPORT</a:t>
            </a:r>
            <a:endParaRPr lang="en-US" sz="3600" dirty="0"/>
          </a:p>
        </p:txBody>
      </p:sp>
      <p:sp>
        <p:nvSpPr>
          <p:cNvPr id="6" name="Content Placeholder 5"/>
          <p:cNvSpPr>
            <a:spLocks noGrp="1"/>
          </p:cNvSpPr>
          <p:nvPr>
            <p:ph idx="1"/>
          </p:nvPr>
        </p:nvSpPr>
        <p:spPr>
          <a:xfrm>
            <a:off x="447189" y="1484670"/>
            <a:ext cx="8230810" cy="4857135"/>
          </a:xfrm>
        </p:spPr>
        <p:txBody>
          <a:bodyPr/>
          <a:lstStyle/>
          <a:p>
            <a:r>
              <a:rPr lang="en-US" dirty="0" smtClean="0"/>
              <a:t>The Veterinary Service Activity Officer-in-Charge, meets annually with garrison/support activity (Army, Navy, Marines) Commanders to discuss food protection related trends and agree upon required food protection support.</a:t>
            </a:r>
          </a:p>
          <a:p>
            <a:endParaRPr lang="en-US" dirty="0"/>
          </a:p>
          <a:p>
            <a:r>
              <a:rPr lang="en-US" dirty="0" smtClean="0"/>
              <a:t>The frequency of support is based on the minimum required </a:t>
            </a:r>
            <a:r>
              <a:rPr lang="en-US" dirty="0"/>
              <a:t>Installation Support Plan frequency </a:t>
            </a:r>
            <a:r>
              <a:rPr lang="en-US" dirty="0" smtClean="0"/>
              <a:t>by facility type.</a:t>
            </a:r>
          </a:p>
          <a:p>
            <a:pPr marL="0" indent="0">
              <a:buNone/>
            </a:pPr>
            <a:endParaRPr lang="en-US" dirty="0" smtClean="0"/>
          </a:p>
          <a:p>
            <a:pPr marL="0" indent="0">
              <a:buNone/>
            </a:pPr>
            <a:endParaRPr lang="en-US" dirty="0"/>
          </a:p>
          <a:p>
            <a:pPr marL="0" indent="0">
              <a:buNone/>
            </a:pPr>
            <a:endParaRPr lang="en-US" dirty="0"/>
          </a:p>
          <a:p>
            <a:pPr marL="0" indent="0">
              <a:buNone/>
            </a:pPr>
            <a:endParaRPr lang="en-US" dirty="0"/>
          </a:p>
        </p:txBody>
      </p:sp>
      <p:sp>
        <p:nvSpPr>
          <p:cNvPr id="4" name="Slide Number Placeholder 3"/>
          <p:cNvSpPr>
            <a:spLocks noGrp="1"/>
          </p:cNvSpPr>
          <p:nvPr>
            <p:ph type="sldNum" sz="quarter" idx="10"/>
          </p:nvPr>
        </p:nvSpPr>
        <p:spPr/>
        <p:txBody>
          <a:bodyPr/>
          <a:lstStyle/>
          <a:p>
            <a:fld id="{09C0F965-679E-4964-9AA4-302CAD5CC36B}" type="slidenum">
              <a:rPr lang="en-US" smtClean="0"/>
              <a:pPr/>
              <a:t>17</a:t>
            </a:fld>
            <a:endParaRPr lang="en-US" dirty="0"/>
          </a:p>
        </p:txBody>
      </p:sp>
      <p:sp>
        <p:nvSpPr>
          <p:cNvPr id="2" name="TextBox 1"/>
          <p:cNvSpPr txBox="1"/>
          <p:nvPr/>
        </p:nvSpPr>
        <p:spPr>
          <a:xfrm>
            <a:off x="265470" y="1002890"/>
            <a:ext cx="8337755" cy="400110"/>
          </a:xfrm>
          <a:prstGeom prst="rect">
            <a:avLst/>
          </a:prstGeom>
          <a:noFill/>
        </p:spPr>
        <p:txBody>
          <a:bodyPr wrap="square" rtlCol="0">
            <a:spAutoFit/>
          </a:bodyPr>
          <a:lstStyle/>
          <a:p>
            <a:r>
              <a:rPr lang="en-US" sz="2000" b="1" u="sng" dirty="0" smtClean="0"/>
              <a:t>INSTALLATION SUPPORT PLAN </a:t>
            </a:r>
            <a:endParaRPr lang="en-US" sz="2000" b="1" u="sng" dirty="0"/>
          </a:p>
        </p:txBody>
      </p:sp>
    </p:spTree>
    <p:extLst>
      <p:ext uri="{BB962C8B-B14F-4D97-AF65-F5344CB8AC3E}">
        <p14:creationId xmlns:p14="http://schemas.microsoft.com/office/powerpoint/2010/main" val="39159332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22556" y="70339"/>
            <a:ext cx="6872748" cy="773723"/>
          </a:xfrm>
        </p:spPr>
        <p:txBody>
          <a:bodyPr>
            <a:normAutofit/>
          </a:bodyPr>
          <a:lstStyle/>
          <a:p>
            <a:r>
              <a:rPr lang="en-US" sz="3600" dirty="0" smtClean="0"/>
              <a:t>RESOURCES</a:t>
            </a:r>
            <a:endParaRPr lang="en-US" sz="3600" dirty="0"/>
          </a:p>
        </p:txBody>
      </p:sp>
      <p:sp>
        <p:nvSpPr>
          <p:cNvPr id="6" name="Content Placeholder 5"/>
          <p:cNvSpPr>
            <a:spLocks noGrp="1"/>
          </p:cNvSpPr>
          <p:nvPr>
            <p:ph idx="1"/>
          </p:nvPr>
        </p:nvSpPr>
        <p:spPr>
          <a:xfrm>
            <a:off x="447189" y="1484670"/>
            <a:ext cx="8230810" cy="4857135"/>
          </a:xfrm>
        </p:spPr>
        <p:txBody>
          <a:bodyPr/>
          <a:lstStyle/>
          <a:p>
            <a:pPr marL="0" indent="0">
              <a:buNone/>
            </a:pPr>
            <a:r>
              <a:rPr lang="en-US" sz="1600" dirty="0"/>
              <a:t>DLA Troop Support </a:t>
            </a:r>
            <a:r>
              <a:rPr lang="en-US" sz="1600" dirty="0" smtClean="0"/>
              <a:t>Subsistence: All Food Activity (ALFOODACT</a:t>
            </a:r>
            <a:r>
              <a:rPr lang="en-US" sz="1600" dirty="0"/>
              <a:t>) Subscription:  </a:t>
            </a:r>
            <a:r>
              <a:rPr lang="en-US" sz="1600" dirty="0">
                <a:hlinkClick r:id="rId2"/>
              </a:rPr>
              <a:t>http://</a:t>
            </a:r>
            <a:r>
              <a:rPr lang="en-US" sz="1600" dirty="0" smtClean="0">
                <a:hlinkClick r:id="rId2"/>
              </a:rPr>
              <a:t>www.dla.mil/TroopSupport/Subsistence/FoodSafety/fso.aspx</a:t>
            </a:r>
            <a:r>
              <a:rPr lang="en-US" sz="1600" dirty="0" smtClean="0"/>
              <a:t> </a:t>
            </a:r>
          </a:p>
          <a:p>
            <a:pPr marL="0" indent="0">
              <a:buNone/>
            </a:pPr>
            <a:endParaRPr lang="en-US" sz="1600" dirty="0"/>
          </a:p>
          <a:p>
            <a:pPr marL="0" indent="0">
              <a:buNone/>
            </a:pPr>
            <a:r>
              <a:rPr lang="en-US" sz="1600" dirty="0"/>
              <a:t>DLA Troop Support Subsistence: All Food Activity (ALFOODACT) </a:t>
            </a:r>
            <a:r>
              <a:rPr lang="en-US" sz="1600" dirty="0" smtClean="0"/>
              <a:t>Messages:</a:t>
            </a:r>
          </a:p>
          <a:p>
            <a:pPr marL="0" indent="0">
              <a:buNone/>
            </a:pPr>
            <a:r>
              <a:rPr lang="en-US" sz="1600" dirty="0">
                <a:hlinkClick r:id="rId3"/>
              </a:rPr>
              <a:t>http://</a:t>
            </a:r>
            <a:r>
              <a:rPr lang="en-US" sz="1600" dirty="0" smtClean="0">
                <a:hlinkClick r:id="rId3"/>
              </a:rPr>
              <a:t>www.dla.mil/TroopSupport/Subsistence/FoodSafety/fso/ALFOODACT.aspx</a:t>
            </a:r>
            <a:r>
              <a:rPr lang="en-US" sz="1600" dirty="0" smtClean="0"/>
              <a:t>  </a:t>
            </a:r>
            <a:endParaRPr lang="en-US" sz="1600" dirty="0"/>
          </a:p>
          <a:p>
            <a:pPr marL="0" indent="0">
              <a:buNone/>
            </a:pPr>
            <a:endParaRPr lang="en-US" dirty="0" smtClean="0"/>
          </a:p>
          <a:p>
            <a:pPr marL="0" indent="0">
              <a:buNone/>
            </a:pPr>
            <a:r>
              <a:rPr lang="en-US" sz="1600" dirty="0"/>
              <a:t>Food Protection and Public Health Sanitation:  </a:t>
            </a:r>
            <a:r>
              <a:rPr lang="en-US" sz="1600" dirty="0">
                <a:hlinkClick r:id="rId4"/>
              </a:rPr>
              <a:t>https://</a:t>
            </a:r>
            <a:r>
              <a:rPr lang="en-US" sz="1600" dirty="0" smtClean="0">
                <a:hlinkClick r:id="rId4"/>
              </a:rPr>
              <a:t>phc.amedd.army.mil/topics/foodwater/Pages/default.aspx</a:t>
            </a:r>
            <a:r>
              <a:rPr lang="en-US" sz="1600" dirty="0" smtClean="0"/>
              <a:t> </a:t>
            </a:r>
          </a:p>
          <a:p>
            <a:pPr marL="0" indent="0">
              <a:buNone/>
            </a:pPr>
            <a:r>
              <a:rPr lang="en-US" sz="1600" dirty="0" smtClean="0"/>
              <a:t> </a:t>
            </a:r>
            <a:endParaRPr lang="en-US" sz="1600" dirty="0"/>
          </a:p>
          <a:p>
            <a:pPr marL="0" indent="0">
              <a:buNone/>
            </a:pPr>
            <a:r>
              <a:rPr lang="en-US" sz="1600" dirty="0"/>
              <a:t>Food Safety, Army Public Health Center (APHC): </a:t>
            </a:r>
            <a:r>
              <a:rPr lang="en-US" sz="1600" dirty="0">
                <a:hlinkClick r:id="rId5"/>
              </a:rPr>
              <a:t>https://</a:t>
            </a:r>
            <a:r>
              <a:rPr lang="en-US" sz="1600" dirty="0" smtClean="0">
                <a:hlinkClick r:id="rId5"/>
              </a:rPr>
              <a:t>phc.amedd.army.mil/topics/foodwater/ifs/Pages/default.aspx</a:t>
            </a:r>
            <a:r>
              <a:rPr lang="en-US" sz="1600" dirty="0" smtClean="0"/>
              <a:t> </a:t>
            </a:r>
          </a:p>
          <a:p>
            <a:pPr marL="0" indent="0">
              <a:buNone/>
            </a:pPr>
            <a:endParaRPr lang="en-US" sz="1600" dirty="0" smtClean="0"/>
          </a:p>
          <a:p>
            <a:pPr marL="0" indent="0">
              <a:buNone/>
            </a:pPr>
            <a:endParaRPr lang="en-US" sz="1600" dirty="0"/>
          </a:p>
        </p:txBody>
      </p:sp>
      <p:sp>
        <p:nvSpPr>
          <p:cNvPr id="4" name="Slide Number Placeholder 3"/>
          <p:cNvSpPr>
            <a:spLocks noGrp="1"/>
          </p:cNvSpPr>
          <p:nvPr>
            <p:ph type="sldNum" sz="quarter" idx="10"/>
          </p:nvPr>
        </p:nvSpPr>
        <p:spPr/>
        <p:txBody>
          <a:bodyPr/>
          <a:lstStyle/>
          <a:p>
            <a:fld id="{09C0F965-679E-4964-9AA4-302CAD5CC36B}" type="slidenum">
              <a:rPr lang="en-US" smtClean="0"/>
              <a:pPr/>
              <a:t>18</a:t>
            </a:fld>
            <a:endParaRPr lang="en-US" dirty="0"/>
          </a:p>
        </p:txBody>
      </p:sp>
      <p:sp>
        <p:nvSpPr>
          <p:cNvPr id="2" name="TextBox 1"/>
          <p:cNvSpPr txBox="1"/>
          <p:nvPr/>
        </p:nvSpPr>
        <p:spPr>
          <a:xfrm>
            <a:off x="265470" y="1002890"/>
            <a:ext cx="8337755" cy="400110"/>
          </a:xfrm>
          <a:prstGeom prst="rect">
            <a:avLst/>
          </a:prstGeom>
          <a:noFill/>
        </p:spPr>
        <p:txBody>
          <a:bodyPr wrap="square" rtlCol="0">
            <a:spAutoFit/>
          </a:bodyPr>
          <a:lstStyle/>
          <a:p>
            <a:r>
              <a:rPr lang="en-US" sz="2000" u="sng" dirty="0" smtClean="0"/>
              <a:t>Website Resource Links</a:t>
            </a:r>
            <a:endParaRPr lang="en-US" sz="2000" u="sng" dirty="0"/>
          </a:p>
        </p:txBody>
      </p:sp>
    </p:spTree>
    <p:extLst>
      <p:ext uri="{BB962C8B-B14F-4D97-AF65-F5344CB8AC3E}">
        <p14:creationId xmlns:p14="http://schemas.microsoft.com/office/powerpoint/2010/main" val="8154605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22556" y="70339"/>
            <a:ext cx="6872748" cy="773723"/>
          </a:xfrm>
        </p:spPr>
        <p:txBody>
          <a:bodyPr>
            <a:normAutofit/>
          </a:bodyPr>
          <a:lstStyle/>
          <a:p>
            <a:r>
              <a:rPr lang="en-US" sz="3600" dirty="0" smtClean="0"/>
              <a:t>CONCLUSION</a:t>
            </a:r>
            <a:endParaRPr lang="en-US" sz="3600" dirty="0"/>
          </a:p>
        </p:txBody>
      </p:sp>
      <p:sp>
        <p:nvSpPr>
          <p:cNvPr id="6" name="Content Placeholder 5"/>
          <p:cNvSpPr>
            <a:spLocks noGrp="1"/>
          </p:cNvSpPr>
          <p:nvPr>
            <p:ph idx="1"/>
          </p:nvPr>
        </p:nvSpPr>
        <p:spPr>
          <a:xfrm>
            <a:off x="447189" y="1484670"/>
            <a:ext cx="8230810" cy="4857135"/>
          </a:xfrm>
        </p:spPr>
        <p:txBody>
          <a:bodyPr/>
          <a:lstStyle/>
          <a:p>
            <a:pPr marL="0" indent="0">
              <a:buNone/>
            </a:pPr>
            <a:endParaRPr lang="en-US" sz="1600" dirty="0" smtClean="0"/>
          </a:p>
          <a:p>
            <a:pPr marL="0" indent="0">
              <a:buNone/>
            </a:pPr>
            <a:r>
              <a:rPr lang="en-US" sz="2400" dirty="0" smtClean="0"/>
              <a:t>US Army Veterinary Services are </a:t>
            </a:r>
            <a:r>
              <a:rPr lang="en-US" sz="2400" dirty="0"/>
              <a:t>regionally </a:t>
            </a:r>
            <a:r>
              <a:rPr lang="en-US" sz="2400" dirty="0" smtClean="0"/>
              <a:t>aligned with the U.S. Army </a:t>
            </a:r>
            <a:r>
              <a:rPr lang="en-US" sz="2400" dirty="0"/>
              <a:t>Medical Command </a:t>
            </a:r>
            <a:r>
              <a:rPr lang="en-US" sz="2400" dirty="0" smtClean="0"/>
              <a:t>and provides </a:t>
            </a:r>
            <a:r>
              <a:rPr lang="en-US" sz="2400" dirty="0"/>
              <a:t>comprehensive public health and veterinary services to promote health and prevent disease and injury of Service members, beneficiaries, and </a:t>
            </a:r>
            <a:r>
              <a:rPr lang="en-US" sz="2400" dirty="0" smtClean="0"/>
              <a:t>stakeholders worldwide.</a:t>
            </a:r>
            <a:endParaRPr lang="en-US" sz="2400" dirty="0"/>
          </a:p>
        </p:txBody>
      </p:sp>
      <p:sp>
        <p:nvSpPr>
          <p:cNvPr id="4" name="Slide Number Placeholder 3"/>
          <p:cNvSpPr>
            <a:spLocks noGrp="1"/>
          </p:cNvSpPr>
          <p:nvPr>
            <p:ph type="sldNum" sz="quarter" idx="10"/>
          </p:nvPr>
        </p:nvSpPr>
        <p:spPr/>
        <p:txBody>
          <a:bodyPr/>
          <a:lstStyle/>
          <a:p>
            <a:fld id="{09C0F965-679E-4964-9AA4-302CAD5CC36B}" type="slidenum">
              <a:rPr lang="en-US" smtClean="0"/>
              <a:pPr/>
              <a:t>19</a:t>
            </a:fld>
            <a:endParaRPr lang="en-US" dirty="0"/>
          </a:p>
        </p:txBody>
      </p:sp>
    </p:spTree>
    <p:extLst>
      <p:ext uri="{BB962C8B-B14F-4D97-AF65-F5344CB8AC3E}">
        <p14:creationId xmlns:p14="http://schemas.microsoft.com/office/powerpoint/2010/main" val="33858451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Text Box 4"/>
          <p:cNvSpPr txBox="1">
            <a:spLocks noChangeArrowheads="1"/>
          </p:cNvSpPr>
          <p:nvPr/>
        </p:nvSpPr>
        <p:spPr bwMode="auto">
          <a:xfrm>
            <a:off x="527539" y="4857433"/>
            <a:ext cx="8088923" cy="702884"/>
          </a:xfrm>
          <a:prstGeom prst="rect">
            <a:avLst/>
          </a:prstGeom>
          <a:noFill/>
          <a:ln w="9525">
            <a:noFill/>
            <a:miter lim="800000"/>
            <a:headEnd/>
            <a:tailEnd/>
          </a:ln>
        </p:spPr>
        <p:txBody>
          <a:bodyPr wrap="square" lIns="86486" tIns="43243" rIns="86486" bIns="43243">
            <a:spAutoFit/>
          </a:bodyPr>
          <a:lstStyle/>
          <a:p>
            <a:pPr algn="ctr" defTabSz="914403"/>
            <a:r>
              <a:rPr lang="en-US" sz="2400" dirty="0" smtClean="0"/>
              <a:t>CW4 Tony Hemphill</a:t>
            </a:r>
          </a:p>
          <a:p>
            <a:pPr algn="ctr" defTabSz="914403"/>
            <a:r>
              <a:rPr lang="en-US" sz="1600" dirty="0" smtClean="0"/>
              <a:t>Deputy Division Chief, Veterinary One Health Division</a:t>
            </a:r>
            <a:endParaRPr lang="en-US" sz="1600" dirty="0"/>
          </a:p>
        </p:txBody>
      </p:sp>
      <p:sp>
        <p:nvSpPr>
          <p:cNvPr id="3079" name="Text Box 17"/>
          <p:cNvSpPr txBox="1">
            <a:spLocks noChangeArrowheads="1"/>
          </p:cNvSpPr>
          <p:nvPr/>
        </p:nvSpPr>
        <p:spPr bwMode="auto">
          <a:xfrm>
            <a:off x="1744747" y="5683427"/>
            <a:ext cx="5654507" cy="302782"/>
          </a:xfrm>
          <a:prstGeom prst="rect">
            <a:avLst/>
          </a:prstGeom>
          <a:noFill/>
          <a:ln w="9525">
            <a:noFill/>
            <a:miter lim="800000"/>
            <a:headEnd/>
            <a:tailEnd/>
          </a:ln>
        </p:spPr>
        <p:txBody>
          <a:bodyPr wrap="square" lIns="86486" tIns="43243" rIns="86486" bIns="43243">
            <a:spAutoFit/>
          </a:bodyPr>
          <a:lstStyle/>
          <a:p>
            <a:pPr algn="ctr" defTabSz="914403"/>
            <a:r>
              <a:rPr lang="en-US" sz="1400" dirty="0" smtClean="0"/>
              <a:t>July 25, 2017</a:t>
            </a:r>
            <a:endParaRPr lang="en-US" sz="1400" dirty="0"/>
          </a:p>
        </p:txBody>
      </p:sp>
      <p:sp>
        <p:nvSpPr>
          <p:cNvPr id="2" name="Title 1"/>
          <p:cNvSpPr>
            <a:spLocks noGrp="1"/>
          </p:cNvSpPr>
          <p:nvPr>
            <p:ph type="title"/>
          </p:nvPr>
        </p:nvSpPr>
        <p:spPr/>
        <p:txBody>
          <a:bodyPr>
            <a:noAutofit/>
          </a:bodyPr>
          <a:lstStyle/>
          <a:p>
            <a:r>
              <a:rPr lang="en-US" sz="4400" dirty="0" smtClean="0"/>
              <a:t>FOODBORNE ILLNESS FROM A VETERINARY PERSPECTIVE</a:t>
            </a:r>
            <a:endParaRPr lang="en-US" sz="44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47189" y="1484670"/>
            <a:ext cx="8230810" cy="4857135"/>
          </a:xfrm>
        </p:spPr>
        <p:txBody>
          <a:bodyPr/>
          <a:lstStyle/>
          <a:p>
            <a:pPr marL="0" indent="0">
              <a:buNone/>
            </a:pPr>
            <a:endParaRPr lang="en-US" sz="1600" dirty="0" smtClean="0"/>
          </a:p>
          <a:p>
            <a:pPr marL="0" indent="0" algn="ctr">
              <a:buNone/>
            </a:pPr>
            <a:r>
              <a:rPr lang="en-US" sz="6600" b="1" dirty="0" smtClean="0"/>
              <a:t>QUESTIONS</a:t>
            </a:r>
            <a:endParaRPr lang="en-US" sz="6600" b="1" dirty="0"/>
          </a:p>
        </p:txBody>
      </p:sp>
      <p:sp>
        <p:nvSpPr>
          <p:cNvPr id="4" name="Slide Number Placeholder 3"/>
          <p:cNvSpPr>
            <a:spLocks noGrp="1"/>
          </p:cNvSpPr>
          <p:nvPr>
            <p:ph type="sldNum" sz="quarter" idx="10"/>
          </p:nvPr>
        </p:nvSpPr>
        <p:spPr/>
        <p:txBody>
          <a:bodyPr/>
          <a:lstStyle/>
          <a:p>
            <a:fld id="{09C0F965-679E-4964-9AA4-302CAD5CC36B}" type="slidenum">
              <a:rPr lang="en-US" smtClean="0"/>
              <a:pPr/>
              <a:t>20</a:t>
            </a:fld>
            <a:endParaRPr lang="en-US" dirty="0"/>
          </a:p>
        </p:txBody>
      </p:sp>
    </p:spTree>
    <p:extLst>
      <p:ext uri="{BB962C8B-B14F-4D97-AF65-F5344CB8AC3E}">
        <p14:creationId xmlns:p14="http://schemas.microsoft.com/office/powerpoint/2010/main" val="7832251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solidFill>
                  <a:srgbClr val="FFFFFF"/>
                </a:solidFill>
              </a:rPr>
              <a:t>Contact Information</a:t>
            </a:r>
            <a:endParaRPr lang="en-US" sz="2800" dirty="0"/>
          </a:p>
        </p:txBody>
      </p:sp>
      <p:sp>
        <p:nvSpPr>
          <p:cNvPr id="3" name="Content Placeholder 2"/>
          <p:cNvSpPr>
            <a:spLocks noGrp="1"/>
          </p:cNvSpPr>
          <p:nvPr>
            <p:ph idx="1"/>
          </p:nvPr>
        </p:nvSpPr>
        <p:spPr>
          <a:xfrm>
            <a:off x="419882" y="1048259"/>
            <a:ext cx="8304237" cy="5361871"/>
          </a:xfrm>
        </p:spPr>
        <p:txBody>
          <a:bodyPr/>
          <a:lstStyle/>
          <a:p>
            <a:pPr defTabSz="274320">
              <a:spcBef>
                <a:spcPts val="0"/>
              </a:spcBef>
              <a:spcAft>
                <a:spcPts val="300"/>
              </a:spcAft>
            </a:pPr>
            <a:r>
              <a:rPr lang="en-US" sz="1400" b="1" dirty="0" smtClean="0"/>
              <a:t>Army</a:t>
            </a:r>
            <a:r>
              <a:rPr lang="en-US" sz="1400" dirty="0" smtClean="0"/>
              <a:t>:		</a:t>
            </a:r>
            <a:r>
              <a:rPr lang="en-US" sz="1400" b="1" dirty="0" smtClean="0"/>
              <a:t>APHC – Disease </a:t>
            </a:r>
            <a:r>
              <a:rPr lang="en-US" sz="1400" b="1" dirty="0"/>
              <a:t>Epidemiology Division</a:t>
            </a:r>
          </a:p>
          <a:p>
            <a:pPr marL="0" indent="0" defTabSz="274320">
              <a:spcBef>
                <a:spcPts val="0"/>
              </a:spcBef>
              <a:buNone/>
            </a:pPr>
            <a:r>
              <a:rPr lang="en-US" sz="1400" dirty="0" smtClean="0"/>
              <a:t>				Aberdeen </a:t>
            </a:r>
            <a:r>
              <a:rPr lang="en-US" sz="1400" dirty="0"/>
              <a:t>Proving </a:t>
            </a:r>
            <a:r>
              <a:rPr lang="en-US" sz="1400" dirty="0" smtClean="0"/>
              <a:t>Ground, MD</a:t>
            </a:r>
          </a:p>
          <a:p>
            <a:pPr marL="0" indent="0" defTabSz="274320">
              <a:spcBef>
                <a:spcPts val="0"/>
              </a:spcBef>
              <a:buNone/>
            </a:pPr>
            <a:r>
              <a:rPr lang="en-US" sz="1400" dirty="0" smtClean="0"/>
              <a:t>				COMM</a:t>
            </a:r>
            <a:r>
              <a:rPr lang="en-US" sz="1400" dirty="0"/>
              <a:t>: (410) 436-7605 DSN: </a:t>
            </a:r>
            <a:r>
              <a:rPr lang="en-US" sz="1400" dirty="0" smtClean="0"/>
              <a:t>584-7605</a:t>
            </a:r>
          </a:p>
          <a:p>
            <a:pPr marL="0" indent="0" defTabSz="274320">
              <a:spcBef>
                <a:spcPts val="0"/>
              </a:spcBef>
              <a:buNone/>
            </a:pPr>
            <a:r>
              <a:rPr lang="en-US" sz="1400" dirty="0"/>
              <a:t>	</a:t>
            </a:r>
            <a:r>
              <a:rPr lang="en-US" sz="1400" dirty="0" smtClean="0"/>
              <a:t>			Email: </a:t>
            </a:r>
            <a:r>
              <a:rPr lang="en-US" sz="1400" dirty="0" smtClean="0">
                <a:hlinkClick r:id="rId2"/>
              </a:rPr>
              <a:t>usarmy.apg.medcom-aphc.mbx.disease-epidemiologyprogram13@mail.mil</a:t>
            </a:r>
            <a:endParaRPr lang="en-US" sz="1400" dirty="0" smtClean="0"/>
          </a:p>
          <a:p>
            <a:pPr marL="0" indent="0">
              <a:spcBef>
                <a:spcPts val="0"/>
              </a:spcBef>
              <a:buNone/>
            </a:pPr>
            <a:endParaRPr lang="en-US" sz="1400" dirty="0" smtClean="0"/>
          </a:p>
          <a:p>
            <a:pPr defTabSz="274320">
              <a:spcBef>
                <a:spcPts val="0"/>
              </a:spcBef>
              <a:spcAft>
                <a:spcPts val="300"/>
              </a:spcAft>
            </a:pPr>
            <a:r>
              <a:rPr lang="en-US" sz="1400" b="1" dirty="0" smtClean="0"/>
              <a:t>Navy</a:t>
            </a:r>
            <a:r>
              <a:rPr lang="en-US" sz="1400" dirty="0" smtClean="0"/>
              <a:t>:		</a:t>
            </a:r>
            <a:r>
              <a:rPr lang="en-US" sz="1400" b="1" dirty="0" smtClean="0"/>
              <a:t>NMCPHC </a:t>
            </a:r>
            <a:r>
              <a:rPr lang="en-US" sz="1400" b="1" dirty="0"/>
              <a:t>Preventive Medicine Programs and Policy Support </a:t>
            </a:r>
            <a:r>
              <a:rPr lang="en-US" sz="1400" b="1" dirty="0" smtClean="0"/>
              <a:t>Department</a:t>
            </a:r>
          </a:p>
          <a:p>
            <a:pPr marL="0" indent="0" defTabSz="274320">
              <a:spcBef>
                <a:spcPts val="0"/>
              </a:spcBef>
              <a:buNone/>
            </a:pPr>
            <a:r>
              <a:rPr lang="en-US" sz="1400" dirty="0" smtClean="0"/>
              <a:t>				COMM</a:t>
            </a:r>
            <a:r>
              <a:rPr lang="en-US" sz="1400" dirty="0"/>
              <a:t>: (757) 953-0700; DSN: (312) 377-0700</a:t>
            </a:r>
          </a:p>
          <a:p>
            <a:pPr marL="0" indent="0" defTabSz="274320">
              <a:spcBef>
                <a:spcPts val="0"/>
              </a:spcBef>
              <a:buNone/>
            </a:pPr>
            <a:r>
              <a:rPr lang="en-US" sz="1400" dirty="0" smtClean="0"/>
              <a:t>				Email</a:t>
            </a:r>
            <a:r>
              <a:rPr lang="en-US" sz="1400" dirty="0"/>
              <a:t>: </a:t>
            </a:r>
            <a:r>
              <a:rPr lang="en-US" sz="1400" dirty="0" smtClean="0">
                <a:hlinkClick r:id="rId3"/>
              </a:rPr>
              <a:t>usn.hampton-roads.navmcpubhlthcenpors.list.nmcphc-threatassess@mail.mil</a:t>
            </a:r>
            <a:r>
              <a:rPr lang="en-US" sz="1400" dirty="0"/>
              <a:t/>
            </a:r>
            <a:br>
              <a:rPr lang="en-US" sz="1400" dirty="0"/>
            </a:br>
            <a:endParaRPr lang="en-US" sz="600" dirty="0" smtClean="0"/>
          </a:p>
          <a:p>
            <a:pPr marL="0" indent="0" defTabSz="274320">
              <a:spcBef>
                <a:spcPts val="0"/>
              </a:spcBef>
              <a:spcAft>
                <a:spcPts val="300"/>
              </a:spcAft>
              <a:buNone/>
            </a:pPr>
            <a:r>
              <a:rPr lang="en-US" sz="1400" dirty="0" smtClean="0"/>
              <a:t>				</a:t>
            </a:r>
            <a:r>
              <a:rPr lang="en-US" sz="1400" b="1" dirty="0" smtClean="0"/>
              <a:t>Contact </a:t>
            </a:r>
            <a:r>
              <a:rPr lang="en-US" sz="1400" b="1" dirty="0"/>
              <a:t>your cognizant </a:t>
            </a:r>
            <a:r>
              <a:rPr lang="en-US" sz="1400" b="1" dirty="0" smtClean="0"/>
              <a:t>NEPMU:</a:t>
            </a:r>
          </a:p>
          <a:p>
            <a:pPr marL="0" indent="0" defTabSz="274320">
              <a:spcBef>
                <a:spcPts val="0"/>
              </a:spcBef>
              <a:spcAft>
                <a:spcPts val="300"/>
              </a:spcAft>
              <a:buNone/>
            </a:pPr>
            <a:r>
              <a:rPr lang="en-US" sz="1400" dirty="0" smtClean="0"/>
              <a:t>				NEPMU2: COMM</a:t>
            </a:r>
            <a:r>
              <a:rPr lang="en-US" sz="1400" dirty="0"/>
              <a:t>: (757) 950-6600; DSN: (312) </a:t>
            </a:r>
            <a:r>
              <a:rPr lang="en-US" sz="1400" dirty="0" smtClean="0"/>
              <a:t>377-6600</a:t>
            </a:r>
            <a:br>
              <a:rPr lang="en-US" sz="1400" dirty="0" smtClean="0"/>
            </a:br>
            <a:r>
              <a:rPr lang="en-US" sz="1400" dirty="0" smtClean="0"/>
              <a:t>				Email</a:t>
            </a:r>
            <a:r>
              <a:rPr lang="en-US" sz="1400" dirty="0"/>
              <a:t>: </a:t>
            </a:r>
            <a:r>
              <a:rPr lang="en-US" sz="1400" dirty="0" smtClean="0">
                <a:hlinkClick r:id="rId4"/>
              </a:rPr>
              <a:t>usn.hampton-roads.navhospporsva.list.nepmu2norfolk-threatassess@mail.mil</a:t>
            </a:r>
            <a:endParaRPr lang="en-US" sz="1400" dirty="0" smtClean="0"/>
          </a:p>
          <a:p>
            <a:pPr marL="0" indent="0" defTabSz="274320">
              <a:spcBef>
                <a:spcPts val="0"/>
              </a:spcBef>
              <a:spcAft>
                <a:spcPts val="300"/>
              </a:spcAft>
              <a:buNone/>
            </a:pPr>
            <a:r>
              <a:rPr lang="en-US" sz="1400" dirty="0" smtClean="0"/>
              <a:t>				NEPMU5: COMM</a:t>
            </a:r>
            <a:r>
              <a:rPr lang="en-US" sz="1400" dirty="0"/>
              <a:t>: (619) 556-7070; DSN (312) </a:t>
            </a:r>
            <a:r>
              <a:rPr lang="en-US" sz="1400" dirty="0" smtClean="0"/>
              <a:t>526-7070</a:t>
            </a:r>
            <a:br>
              <a:rPr lang="en-US" sz="1400" dirty="0" smtClean="0"/>
            </a:br>
            <a:r>
              <a:rPr lang="en-US" sz="1400" dirty="0" smtClean="0"/>
              <a:t>				Email</a:t>
            </a:r>
            <a:r>
              <a:rPr lang="en-US" sz="1400" dirty="0"/>
              <a:t>: </a:t>
            </a:r>
            <a:r>
              <a:rPr lang="en-US" sz="1400" dirty="0" smtClean="0">
                <a:hlinkClick r:id="rId5"/>
              </a:rPr>
              <a:t>usn.san-diego.navenpvntmedufive.list.nepmu5-health-surveillance@mail.mil</a:t>
            </a:r>
            <a:endParaRPr lang="en-US" sz="1400" dirty="0"/>
          </a:p>
          <a:p>
            <a:pPr marL="0" indent="0" defTabSz="274320">
              <a:spcBef>
                <a:spcPts val="0"/>
              </a:spcBef>
              <a:spcAft>
                <a:spcPts val="300"/>
              </a:spcAft>
              <a:buNone/>
            </a:pPr>
            <a:r>
              <a:rPr lang="en-US" sz="1400" dirty="0" smtClean="0"/>
              <a:t>				NEPMU6: COMM</a:t>
            </a:r>
            <a:r>
              <a:rPr lang="en-US" sz="1400" dirty="0"/>
              <a:t>: (808) 471-0237; DSN: (315) </a:t>
            </a:r>
            <a:r>
              <a:rPr lang="en-US" sz="1400" dirty="0" smtClean="0"/>
              <a:t>471-0237</a:t>
            </a:r>
            <a:br>
              <a:rPr lang="en-US" sz="1400" dirty="0" smtClean="0"/>
            </a:br>
            <a:r>
              <a:rPr lang="en-US" sz="1400" dirty="0" smtClean="0"/>
              <a:t>				Email</a:t>
            </a:r>
            <a:r>
              <a:rPr lang="en-US" sz="1400" dirty="0"/>
              <a:t>: </a:t>
            </a:r>
            <a:r>
              <a:rPr lang="en-US" sz="1400" dirty="0" smtClean="0">
                <a:hlinkClick r:id="rId6"/>
              </a:rPr>
              <a:t>usn.jbphh.navenpvntmedusixhi.list.nepmu6@mail.mil</a:t>
            </a:r>
            <a:endParaRPr lang="en-US" sz="1400" dirty="0"/>
          </a:p>
          <a:p>
            <a:pPr marL="0" indent="0" defTabSz="274320">
              <a:spcBef>
                <a:spcPts val="0"/>
              </a:spcBef>
              <a:buNone/>
            </a:pPr>
            <a:r>
              <a:rPr lang="en-US" sz="1400" dirty="0" smtClean="0"/>
              <a:t>				NEPMU7: COMM </a:t>
            </a:r>
            <a:r>
              <a:rPr lang="en-US" sz="1400" dirty="0"/>
              <a:t>(</a:t>
            </a:r>
            <a:r>
              <a:rPr lang="en-US" sz="1400" dirty="0" err="1"/>
              <a:t>int</a:t>
            </a:r>
            <a:r>
              <a:rPr lang="en-US" sz="1400" dirty="0"/>
              <a:t>): 011-34-956-82-2230 (local): 727-2230; DSN: </a:t>
            </a:r>
            <a:r>
              <a:rPr lang="en-US" sz="1400" dirty="0" smtClean="0"/>
              <a:t>94-314-727-2230</a:t>
            </a:r>
            <a:br>
              <a:rPr lang="en-US" sz="1400" dirty="0" smtClean="0"/>
            </a:br>
            <a:r>
              <a:rPr lang="en-US" sz="1400" dirty="0" smtClean="0"/>
              <a:t>				Email</a:t>
            </a:r>
            <a:r>
              <a:rPr lang="en-US" sz="1400" dirty="0"/>
              <a:t>: </a:t>
            </a:r>
            <a:r>
              <a:rPr lang="en-US" sz="1400" dirty="0" smtClean="0">
                <a:hlinkClick r:id="rId7"/>
              </a:rPr>
              <a:t>NEPMU7@eu.navy.mil</a:t>
            </a:r>
            <a:endParaRPr lang="en-US" sz="1400" dirty="0" smtClean="0"/>
          </a:p>
          <a:p>
            <a:pPr marL="0" indent="0" defTabSz="274320">
              <a:spcBef>
                <a:spcPts val="0"/>
              </a:spcBef>
              <a:buNone/>
            </a:pPr>
            <a:endParaRPr lang="en-US" sz="1400" dirty="0"/>
          </a:p>
          <a:p>
            <a:pPr defTabSz="274320">
              <a:spcBef>
                <a:spcPts val="0"/>
              </a:spcBef>
              <a:spcAft>
                <a:spcPts val="300"/>
              </a:spcAft>
            </a:pPr>
            <a:r>
              <a:rPr lang="en-US" sz="1400" b="1" dirty="0" smtClean="0"/>
              <a:t>Air Force</a:t>
            </a:r>
            <a:r>
              <a:rPr lang="en-US" sz="1400" dirty="0" smtClean="0"/>
              <a:t>:	</a:t>
            </a:r>
            <a:r>
              <a:rPr lang="en-US" sz="1400" b="1" dirty="0" smtClean="0"/>
              <a:t>Contact </a:t>
            </a:r>
            <a:r>
              <a:rPr lang="en-US" sz="1400" b="1" dirty="0"/>
              <a:t>your MAJCOM PH or USAFSAM/PHR</a:t>
            </a:r>
          </a:p>
          <a:p>
            <a:pPr marL="0" indent="0" defTabSz="274320">
              <a:spcBef>
                <a:spcPts val="0"/>
              </a:spcBef>
              <a:buNone/>
            </a:pPr>
            <a:r>
              <a:rPr lang="en-US" sz="1400" dirty="0" smtClean="0"/>
              <a:t>				USAFSAM </a:t>
            </a:r>
            <a:r>
              <a:rPr lang="en-US" sz="1400" dirty="0"/>
              <a:t>/ PHR / Epidemiology Consult </a:t>
            </a:r>
            <a:r>
              <a:rPr lang="en-US" sz="1400" dirty="0" smtClean="0"/>
              <a:t>Service</a:t>
            </a:r>
          </a:p>
          <a:p>
            <a:pPr marL="0" indent="0" defTabSz="274320">
              <a:spcBef>
                <a:spcPts val="0"/>
              </a:spcBef>
              <a:buNone/>
            </a:pPr>
            <a:r>
              <a:rPr lang="en-US" sz="1400" dirty="0"/>
              <a:t>				</a:t>
            </a:r>
            <a:r>
              <a:rPr lang="en-US" sz="1400" dirty="0" smtClean="0"/>
              <a:t>Wright-Patterson </a:t>
            </a:r>
            <a:r>
              <a:rPr lang="en-US" sz="1400" dirty="0"/>
              <a:t>AFB, </a:t>
            </a:r>
            <a:r>
              <a:rPr lang="en-US" sz="1400" dirty="0" smtClean="0"/>
              <a:t>Ohio</a:t>
            </a:r>
          </a:p>
          <a:p>
            <a:pPr marL="0" indent="0" defTabSz="274320">
              <a:spcBef>
                <a:spcPts val="0"/>
              </a:spcBef>
              <a:buNone/>
            </a:pPr>
            <a:r>
              <a:rPr lang="en-US" sz="1400" dirty="0" smtClean="0"/>
              <a:t>				COMM</a:t>
            </a:r>
            <a:r>
              <a:rPr lang="en-US" sz="1400" dirty="0"/>
              <a:t>: (937) 938-3207 </a:t>
            </a:r>
            <a:r>
              <a:rPr lang="en-US" sz="1400" dirty="0" smtClean="0"/>
              <a:t>DSN:798-3207</a:t>
            </a:r>
            <a:br>
              <a:rPr lang="en-US" sz="1400" dirty="0" smtClean="0"/>
            </a:br>
            <a:r>
              <a:rPr lang="en-US" sz="1400" dirty="0" smtClean="0"/>
              <a:t>				Email: </a:t>
            </a:r>
            <a:r>
              <a:rPr lang="en-US" sz="1400" dirty="0" smtClean="0">
                <a:hlinkClick r:id="rId8"/>
              </a:rPr>
              <a:t>usafsam.phrepiservic@us.af.mil</a:t>
            </a:r>
            <a:endParaRPr lang="en-US" sz="1400" dirty="0"/>
          </a:p>
        </p:txBody>
      </p:sp>
      <p:sp>
        <p:nvSpPr>
          <p:cNvPr id="4" name="Slide Number Placeholder 3"/>
          <p:cNvSpPr>
            <a:spLocks noGrp="1"/>
          </p:cNvSpPr>
          <p:nvPr>
            <p:ph type="sldNum" sz="quarter" idx="10"/>
          </p:nvPr>
        </p:nvSpPr>
        <p:spPr/>
        <p:txBody>
          <a:bodyPr/>
          <a:lstStyle/>
          <a:p>
            <a:fld id="{09C0F965-679E-4964-9AA4-302CAD5CC36B}" type="slidenum">
              <a:rPr lang="en-US" smtClean="0">
                <a:solidFill>
                  <a:srgbClr val="000000">
                    <a:tint val="75000"/>
                  </a:srgbClr>
                </a:solidFill>
              </a:rPr>
              <a:pPr/>
              <a:t>21</a:t>
            </a:fld>
            <a:endParaRPr lang="en-US" dirty="0">
              <a:solidFill>
                <a:srgbClr val="000000">
                  <a:tint val="75000"/>
                </a:srgbClr>
              </a:solidFill>
            </a:endParaRPr>
          </a:p>
        </p:txBody>
      </p:sp>
    </p:spTree>
    <p:extLst>
      <p:ext uri="{BB962C8B-B14F-4D97-AF65-F5344CB8AC3E}">
        <p14:creationId xmlns:p14="http://schemas.microsoft.com/office/powerpoint/2010/main" val="9503928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7475" y="930391"/>
            <a:ext cx="8229600" cy="775119"/>
          </a:xfrm>
        </p:spPr>
        <p:txBody>
          <a:bodyPr/>
          <a:lstStyle/>
          <a:p>
            <a:r>
              <a:rPr lang="en-US" dirty="0" smtClean="0"/>
              <a:t>Learning Objectives</a:t>
            </a:r>
            <a:endParaRPr lang="en-US" dirty="0"/>
          </a:p>
        </p:txBody>
      </p:sp>
      <p:sp>
        <p:nvSpPr>
          <p:cNvPr id="2" name="Slide Number Placeholder 1"/>
          <p:cNvSpPr>
            <a:spLocks noGrp="1"/>
          </p:cNvSpPr>
          <p:nvPr>
            <p:ph type="sldNum" sz="quarter" idx="4"/>
          </p:nvPr>
        </p:nvSpPr>
        <p:spPr>
          <a:xfrm>
            <a:off x="7010400" y="6510338"/>
            <a:ext cx="2133600" cy="365125"/>
          </a:xfrm>
        </p:spPr>
        <p:txBody>
          <a:bodyPr/>
          <a:lstStyle/>
          <a:p>
            <a:fld id="{09C0F965-679E-4964-9AA4-302CAD5CC36B}" type="slidenum">
              <a:rPr lang="en-US" smtClean="0"/>
              <a:pPr/>
              <a:t>3</a:t>
            </a:fld>
            <a:endParaRPr lang="en-US" dirty="0"/>
          </a:p>
        </p:txBody>
      </p:sp>
      <p:sp>
        <p:nvSpPr>
          <p:cNvPr id="4" name="TextBox 3"/>
          <p:cNvSpPr txBox="1"/>
          <p:nvPr/>
        </p:nvSpPr>
        <p:spPr>
          <a:xfrm>
            <a:off x="534256" y="2003461"/>
            <a:ext cx="8229600" cy="3970318"/>
          </a:xfrm>
          <a:prstGeom prst="rect">
            <a:avLst/>
          </a:prstGeom>
          <a:noFill/>
        </p:spPr>
        <p:txBody>
          <a:bodyPr wrap="square" rtlCol="0">
            <a:spAutoFit/>
          </a:bodyPr>
          <a:lstStyle/>
          <a:p>
            <a:r>
              <a:rPr lang="en-US" dirty="0" smtClean="0"/>
              <a:t>At the end of this briefing;</a:t>
            </a:r>
          </a:p>
          <a:p>
            <a:endParaRPr lang="en-US" dirty="0"/>
          </a:p>
          <a:p>
            <a:pPr marL="285750" indent="-285750">
              <a:buFont typeface="Arial" panose="020B0604020202020204" pitchFamily="34" charset="0"/>
              <a:buChar char="•"/>
            </a:pPr>
            <a:r>
              <a:rPr lang="en-US" dirty="0"/>
              <a:t>Understand </a:t>
            </a:r>
            <a:r>
              <a:rPr lang="en-US" dirty="0" smtClean="0"/>
              <a:t>the structure of the US Army Veterinary Services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Understand Medical Hold Procedures/Disposition</a:t>
            </a:r>
          </a:p>
          <a:p>
            <a:endParaRPr lang="en-US" dirty="0" smtClean="0"/>
          </a:p>
          <a:p>
            <a:pPr marL="285750" indent="-285750">
              <a:buFont typeface="Arial" panose="020B0604020202020204" pitchFamily="34" charset="0"/>
              <a:buChar char="•"/>
            </a:pPr>
            <a:r>
              <a:rPr lang="en-US" dirty="0" smtClean="0"/>
              <a:t>Understand </a:t>
            </a:r>
            <a:r>
              <a:rPr lang="en-US" dirty="0"/>
              <a:t>Veterinary Services Food Protection Program Mission </a:t>
            </a:r>
            <a:r>
              <a:rPr lang="en-US" dirty="0" smtClean="0"/>
              <a:t>Priorities </a:t>
            </a:r>
          </a:p>
          <a:p>
            <a:r>
              <a:rPr lang="en-US" dirty="0" smtClean="0"/>
              <a:t> </a:t>
            </a:r>
            <a:endParaRPr lang="en-US" dirty="0"/>
          </a:p>
          <a:p>
            <a:pPr marL="285750" indent="-285750">
              <a:buFont typeface="Arial" panose="020B0604020202020204" pitchFamily="34" charset="0"/>
              <a:buChar char="•"/>
            </a:pPr>
            <a:r>
              <a:rPr lang="en-US" dirty="0" smtClean="0"/>
              <a:t>Understand local level Veterinary Services Activity personnel’s roles and responsibilities in the event of a foodborne illness outbreak</a:t>
            </a:r>
          </a:p>
          <a:p>
            <a:endParaRPr lang="en-US" dirty="0"/>
          </a:p>
          <a:p>
            <a:pPr marL="285750" indent="-285750">
              <a:buFont typeface="Arial" panose="020B0604020202020204" pitchFamily="34" charset="0"/>
              <a:buChar char="•"/>
            </a:pPr>
            <a:r>
              <a:rPr lang="en-US" dirty="0" smtClean="0"/>
              <a:t>Understand the support provided during a local level </a:t>
            </a:r>
            <a:r>
              <a:rPr lang="en-US" dirty="0"/>
              <a:t>foodborne illness </a:t>
            </a:r>
            <a:r>
              <a:rPr lang="en-US" dirty="0" smtClean="0"/>
              <a:t>outbreak</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5528224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200646" y="83419"/>
            <a:ext cx="6742707" cy="640080"/>
          </a:xfrm>
        </p:spPr>
        <p:txBody>
          <a:bodyPr>
            <a:normAutofit/>
          </a:bodyPr>
          <a:lstStyle/>
          <a:p>
            <a:r>
              <a:rPr lang="en-US" sz="3600" dirty="0" smtClean="0"/>
              <a:t>AGENDA</a:t>
            </a:r>
            <a:endParaRPr lang="en-US" sz="3600" dirty="0"/>
          </a:p>
        </p:txBody>
      </p:sp>
      <p:sp>
        <p:nvSpPr>
          <p:cNvPr id="6" name="Content Placeholder 5"/>
          <p:cNvSpPr>
            <a:spLocks noGrp="1"/>
          </p:cNvSpPr>
          <p:nvPr>
            <p:ph idx="1"/>
          </p:nvPr>
        </p:nvSpPr>
        <p:spPr>
          <a:xfrm>
            <a:off x="476687" y="1507985"/>
            <a:ext cx="8230810" cy="3388479"/>
          </a:xfrm>
        </p:spPr>
        <p:txBody>
          <a:bodyPr/>
          <a:lstStyle/>
          <a:p>
            <a:r>
              <a:rPr lang="en-US" dirty="0" smtClean="0"/>
              <a:t>US Army Veterinary Services Structure</a:t>
            </a:r>
          </a:p>
          <a:p>
            <a:endParaRPr lang="en-US" dirty="0"/>
          </a:p>
          <a:p>
            <a:r>
              <a:rPr lang="en-US" dirty="0" smtClean="0"/>
              <a:t>Medical Hold/Disposition</a:t>
            </a:r>
          </a:p>
          <a:p>
            <a:endParaRPr lang="en-US" dirty="0"/>
          </a:p>
          <a:p>
            <a:r>
              <a:rPr lang="en-US" dirty="0" smtClean="0"/>
              <a:t>Top Five Food </a:t>
            </a:r>
            <a:r>
              <a:rPr lang="en-US" dirty="0"/>
              <a:t>Protection Program Mission </a:t>
            </a:r>
            <a:r>
              <a:rPr lang="en-US" dirty="0" smtClean="0"/>
              <a:t>Priorities</a:t>
            </a:r>
          </a:p>
          <a:p>
            <a:endParaRPr lang="en-US" dirty="0"/>
          </a:p>
          <a:p>
            <a:r>
              <a:rPr lang="en-US" dirty="0" smtClean="0"/>
              <a:t>Roles </a:t>
            </a:r>
            <a:r>
              <a:rPr lang="en-US" dirty="0"/>
              <a:t>and </a:t>
            </a:r>
            <a:r>
              <a:rPr lang="en-US" dirty="0" smtClean="0"/>
              <a:t>Responsibilities</a:t>
            </a:r>
          </a:p>
          <a:p>
            <a:pPr marL="0" indent="0">
              <a:buNone/>
            </a:pPr>
            <a:endParaRPr lang="en-US" dirty="0" smtClean="0"/>
          </a:p>
          <a:p>
            <a:r>
              <a:rPr lang="en-US" dirty="0"/>
              <a:t>Food Protection Support</a:t>
            </a:r>
          </a:p>
          <a:p>
            <a:endParaRPr lang="en-US" dirty="0"/>
          </a:p>
        </p:txBody>
      </p:sp>
      <p:sp>
        <p:nvSpPr>
          <p:cNvPr id="2" name="Slide Number Placeholder 1"/>
          <p:cNvSpPr>
            <a:spLocks noGrp="1"/>
          </p:cNvSpPr>
          <p:nvPr>
            <p:ph type="sldNum" sz="quarter" idx="10"/>
          </p:nvPr>
        </p:nvSpPr>
        <p:spPr>
          <a:xfrm>
            <a:off x="7010400" y="6510276"/>
            <a:ext cx="2133600" cy="365125"/>
          </a:xfrm>
        </p:spPr>
        <p:txBody>
          <a:bodyPr/>
          <a:lstStyle/>
          <a:p>
            <a:fld id="{09C0F965-679E-4964-9AA4-302CAD5CC36B}" type="slidenum">
              <a:rPr lang="en-US" smtClean="0"/>
              <a:pPr/>
              <a:t>4</a:t>
            </a:fld>
            <a:endParaRPr lang="en-US" dirty="0"/>
          </a:p>
        </p:txBody>
      </p:sp>
    </p:spTree>
    <p:extLst>
      <p:ext uri="{BB962C8B-B14F-4D97-AF65-F5344CB8AC3E}">
        <p14:creationId xmlns:p14="http://schemas.microsoft.com/office/powerpoint/2010/main" val="25464818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73404" y="0"/>
            <a:ext cx="7259542" cy="640080"/>
          </a:xfrm>
        </p:spPr>
        <p:txBody>
          <a:bodyPr>
            <a:normAutofit/>
          </a:bodyPr>
          <a:lstStyle/>
          <a:p>
            <a:r>
              <a:rPr lang="en-US" sz="3600" dirty="0" smtClean="0"/>
              <a:t>VETERINARY SERVICES </a:t>
            </a:r>
            <a:endParaRPr lang="en-US" sz="3600" dirty="0"/>
          </a:p>
        </p:txBody>
      </p:sp>
      <p:sp>
        <p:nvSpPr>
          <p:cNvPr id="2" name="Slide Number Placeholder 1"/>
          <p:cNvSpPr>
            <a:spLocks noGrp="1"/>
          </p:cNvSpPr>
          <p:nvPr>
            <p:ph type="sldNum" sz="quarter" idx="10"/>
          </p:nvPr>
        </p:nvSpPr>
        <p:spPr>
          <a:xfrm>
            <a:off x="7010400" y="6510276"/>
            <a:ext cx="2133600" cy="365125"/>
          </a:xfrm>
        </p:spPr>
        <p:txBody>
          <a:bodyPr/>
          <a:lstStyle/>
          <a:p>
            <a:fld id="{09C0F965-679E-4964-9AA4-302CAD5CC36B}" type="slidenum">
              <a:rPr lang="en-US" smtClean="0"/>
              <a:pPr/>
              <a:t>5</a:t>
            </a:fld>
            <a:endParaRPr lang="en-US" dirty="0"/>
          </a:p>
        </p:txBody>
      </p:sp>
      <p:sp>
        <p:nvSpPr>
          <p:cNvPr id="5" name="TextBox 4"/>
          <p:cNvSpPr txBox="1"/>
          <p:nvPr/>
        </p:nvSpPr>
        <p:spPr>
          <a:xfrm>
            <a:off x="383458" y="1071716"/>
            <a:ext cx="8613058" cy="5724644"/>
          </a:xfrm>
          <a:prstGeom prst="rect">
            <a:avLst/>
          </a:prstGeom>
          <a:noFill/>
        </p:spPr>
        <p:txBody>
          <a:bodyPr wrap="square" rtlCol="0">
            <a:spAutoFit/>
          </a:bodyPr>
          <a:lstStyle/>
          <a:p>
            <a:r>
              <a:rPr lang="en-US" sz="2400" b="1" u="sng" dirty="0" smtClean="0"/>
              <a:t>Structure</a:t>
            </a:r>
          </a:p>
          <a:p>
            <a:endParaRPr lang="en-US" dirty="0" smtClean="0"/>
          </a:p>
          <a:p>
            <a:r>
              <a:rPr lang="en-US" dirty="0" smtClean="0"/>
              <a:t>US Army Veterinary Services mission consist of both an animal health and a food protection mission</a:t>
            </a:r>
          </a:p>
          <a:p>
            <a:endParaRPr lang="en-US" dirty="0"/>
          </a:p>
          <a:p>
            <a:r>
              <a:rPr lang="en-US" b="1" dirty="0" smtClean="0"/>
              <a:t>Veterinary Service personnel include</a:t>
            </a:r>
            <a:r>
              <a:rPr lang="en-US" dirty="0" smtClean="0"/>
              <a:t>;</a:t>
            </a:r>
          </a:p>
          <a:p>
            <a:pPr marL="342900" indent="-342900">
              <a:buFont typeface="+mj-lt"/>
              <a:buAutoNum type="alphaLcPeriod"/>
            </a:pPr>
            <a:r>
              <a:rPr lang="en-US" dirty="0" smtClean="0"/>
              <a:t>Veterinary Corps Officers (Branch Officers and Warrant Officers), Veterinarians and Food Safety Officers</a:t>
            </a:r>
          </a:p>
          <a:p>
            <a:pPr marL="342900" indent="-342900">
              <a:buFont typeface="+mj-lt"/>
              <a:buAutoNum type="alphaLcPeriod"/>
            </a:pPr>
            <a:endParaRPr lang="en-US" dirty="0" smtClean="0"/>
          </a:p>
          <a:p>
            <a:pPr marL="342900" indent="-342900">
              <a:buFont typeface="+mj-lt"/>
              <a:buAutoNum type="alphaLcPeriod"/>
            </a:pPr>
            <a:r>
              <a:rPr lang="en-US" dirty="0" smtClean="0"/>
              <a:t>Veterinary Food Inspection Specialist (MOS 68R) and Animal Care Specialist (MOS 68T) </a:t>
            </a:r>
          </a:p>
          <a:p>
            <a:endParaRPr lang="en-US" dirty="0" smtClean="0"/>
          </a:p>
          <a:p>
            <a:r>
              <a:rPr lang="en-US" b="1" dirty="0" smtClean="0"/>
              <a:t>Veterinary Services Regional Headquarters</a:t>
            </a:r>
            <a:endParaRPr lang="en-US" b="1" dirty="0"/>
          </a:p>
          <a:p>
            <a:pPr marL="285750" indent="-285750">
              <a:buFont typeface="Arial" panose="020B0604020202020204" pitchFamily="34" charset="0"/>
              <a:buChar char="•"/>
            </a:pPr>
            <a:r>
              <a:rPr lang="en-US" dirty="0" smtClean="0"/>
              <a:t>Public Health Command-Atlantic</a:t>
            </a:r>
          </a:p>
          <a:p>
            <a:pPr marL="285750" indent="-285750">
              <a:buFont typeface="Arial" panose="020B0604020202020204" pitchFamily="34" charset="0"/>
              <a:buChar char="•"/>
            </a:pPr>
            <a:r>
              <a:rPr lang="en-US" dirty="0" smtClean="0"/>
              <a:t>Public Health Command-Central</a:t>
            </a:r>
          </a:p>
          <a:p>
            <a:pPr marL="285750" indent="-285750">
              <a:buFont typeface="Arial" panose="020B0604020202020204" pitchFamily="34" charset="0"/>
              <a:buChar char="•"/>
            </a:pPr>
            <a:r>
              <a:rPr lang="en-US" dirty="0" smtClean="0"/>
              <a:t>Public Health Command-Europe</a:t>
            </a:r>
          </a:p>
          <a:p>
            <a:pPr marL="285750" indent="-285750">
              <a:buFont typeface="Arial" panose="020B0604020202020204" pitchFamily="34" charset="0"/>
              <a:buChar char="•"/>
            </a:pPr>
            <a:r>
              <a:rPr lang="en-US" dirty="0" smtClean="0"/>
              <a:t>Public Health Command-Pacific</a:t>
            </a:r>
          </a:p>
          <a:p>
            <a:endParaRPr lang="en-US" dirty="0" smtClean="0"/>
          </a:p>
          <a:p>
            <a:r>
              <a:rPr lang="en-US" dirty="0" smtClean="0"/>
              <a:t>With Veterinarians service in other organizations/agencies (i.e. NAVSUP)</a:t>
            </a:r>
            <a:endParaRPr lang="en-US" dirty="0"/>
          </a:p>
          <a:p>
            <a:endParaRPr lang="en-US" dirty="0"/>
          </a:p>
        </p:txBody>
      </p:sp>
    </p:spTree>
    <p:extLst>
      <p:ext uri="{BB962C8B-B14F-4D97-AF65-F5344CB8AC3E}">
        <p14:creationId xmlns:p14="http://schemas.microsoft.com/office/powerpoint/2010/main" val="38066628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22556" y="70339"/>
            <a:ext cx="6872748" cy="773723"/>
          </a:xfrm>
        </p:spPr>
        <p:txBody>
          <a:bodyPr>
            <a:normAutofit fontScale="90000"/>
          </a:bodyPr>
          <a:lstStyle/>
          <a:p>
            <a:r>
              <a:rPr lang="en-US" sz="3600" dirty="0" smtClean="0"/>
              <a:t>PUBLIC HEALTH COMMAND - ATLANTIC </a:t>
            </a:r>
            <a:endParaRPr lang="en-US" sz="3600" dirty="0"/>
          </a:p>
        </p:txBody>
      </p:sp>
      <p:sp>
        <p:nvSpPr>
          <p:cNvPr id="6" name="Content Placeholder 5"/>
          <p:cNvSpPr>
            <a:spLocks noGrp="1"/>
          </p:cNvSpPr>
          <p:nvPr>
            <p:ph idx="1"/>
          </p:nvPr>
        </p:nvSpPr>
        <p:spPr>
          <a:xfrm>
            <a:off x="447189" y="1484671"/>
            <a:ext cx="4960553" cy="3008672"/>
          </a:xfrm>
        </p:spPr>
        <p:txBody>
          <a:bodyPr/>
          <a:lstStyle/>
          <a:p>
            <a:pPr marL="0" indent="0">
              <a:buNone/>
            </a:pPr>
            <a:endParaRPr lang="en-US" dirty="0"/>
          </a:p>
          <a:p>
            <a:pPr marL="0" indent="0">
              <a:buNone/>
            </a:pPr>
            <a:endParaRPr lang="en-US" dirty="0"/>
          </a:p>
        </p:txBody>
      </p:sp>
      <p:sp>
        <p:nvSpPr>
          <p:cNvPr id="2" name="TextBox 1"/>
          <p:cNvSpPr txBox="1"/>
          <p:nvPr/>
        </p:nvSpPr>
        <p:spPr>
          <a:xfrm>
            <a:off x="265469" y="1002890"/>
            <a:ext cx="8337755" cy="400110"/>
          </a:xfrm>
          <a:prstGeom prst="rect">
            <a:avLst/>
          </a:prstGeom>
          <a:noFill/>
        </p:spPr>
        <p:txBody>
          <a:bodyPr wrap="square" rtlCol="0">
            <a:spAutoFit/>
          </a:bodyPr>
          <a:lstStyle/>
          <a:p>
            <a:r>
              <a:rPr lang="en-US" sz="2000" b="1" u="sng" dirty="0" smtClean="0"/>
              <a:t>PHC-ATLANTIC</a:t>
            </a:r>
            <a:endParaRPr lang="en-US" sz="2000" b="1" u="sng" dirty="0"/>
          </a:p>
        </p:txBody>
      </p:sp>
      <p:sp>
        <p:nvSpPr>
          <p:cNvPr id="4" name="Slide Number Placeholder 3"/>
          <p:cNvSpPr>
            <a:spLocks noGrp="1"/>
          </p:cNvSpPr>
          <p:nvPr>
            <p:ph type="sldNum" sz="quarter" idx="10"/>
          </p:nvPr>
        </p:nvSpPr>
        <p:spPr/>
        <p:txBody>
          <a:bodyPr/>
          <a:lstStyle/>
          <a:p>
            <a:fld id="{09C0F965-679E-4964-9AA4-302CAD5CC36B}" type="slidenum">
              <a:rPr lang="en-US" smtClean="0"/>
              <a:pPr/>
              <a:t>6</a:t>
            </a:fld>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3637" y="1912375"/>
            <a:ext cx="4632983" cy="24531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583636" y="4351732"/>
            <a:ext cx="8019587" cy="1938992"/>
          </a:xfrm>
          <a:prstGeom prst="rect">
            <a:avLst/>
          </a:prstGeom>
          <a:noFill/>
        </p:spPr>
        <p:txBody>
          <a:bodyPr wrap="square" rtlCol="0">
            <a:spAutoFit/>
          </a:bodyPr>
          <a:lstStyle/>
          <a:p>
            <a:r>
              <a:rPr lang="en-US" sz="1200" b="1" dirty="0"/>
              <a:t>Contact Information</a:t>
            </a:r>
          </a:p>
          <a:p>
            <a:r>
              <a:rPr lang="en-US" sz="1200" dirty="0"/>
              <a:t>Name: PHCR-North  </a:t>
            </a:r>
          </a:p>
          <a:p>
            <a:r>
              <a:rPr lang="en-US" sz="1200" dirty="0"/>
              <a:t>Email Address: usarmy.meade.medcom-phcr-n.list.web-contact@mail.mil  </a:t>
            </a:r>
          </a:p>
          <a:p>
            <a:r>
              <a:rPr lang="en-US" sz="1200" dirty="0"/>
              <a:t>Telephone: 301-677-6502  </a:t>
            </a:r>
          </a:p>
          <a:p>
            <a:r>
              <a:rPr lang="en-US" sz="1200" dirty="0"/>
              <a:t>DSN: 622-6502  </a:t>
            </a:r>
          </a:p>
          <a:p>
            <a:r>
              <a:rPr lang="en-US" sz="1200" dirty="0"/>
              <a:t>Mailing Address: Public Health Command Region-North </a:t>
            </a:r>
          </a:p>
          <a:p>
            <a:r>
              <a:rPr lang="en-US" sz="1200" dirty="0"/>
              <a:t>ATTN: MCHB-RN </a:t>
            </a:r>
          </a:p>
          <a:p>
            <a:r>
              <a:rPr lang="en-US" sz="1200" dirty="0"/>
              <a:t>4550 Llewellyn Avenue </a:t>
            </a:r>
          </a:p>
          <a:p>
            <a:r>
              <a:rPr lang="en-US" sz="1200" dirty="0"/>
              <a:t>Fort George G. Meade, MD </a:t>
            </a:r>
          </a:p>
          <a:p>
            <a:r>
              <a:rPr lang="en-US" sz="1200" dirty="0"/>
              <a:t>20755-5225</a:t>
            </a:r>
          </a:p>
        </p:txBody>
      </p:sp>
    </p:spTree>
    <p:extLst>
      <p:ext uri="{BB962C8B-B14F-4D97-AF65-F5344CB8AC3E}">
        <p14:creationId xmlns:p14="http://schemas.microsoft.com/office/powerpoint/2010/main" val="39799719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22556" y="70339"/>
            <a:ext cx="6872748" cy="773723"/>
          </a:xfrm>
        </p:spPr>
        <p:txBody>
          <a:bodyPr>
            <a:noAutofit/>
          </a:bodyPr>
          <a:lstStyle/>
          <a:p>
            <a:r>
              <a:rPr lang="en-US" sz="3200" dirty="0" smtClean="0"/>
              <a:t>Public </a:t>
            </a:r>
            <a:r>
              <a:rPr lang="en-US" sz="3200" dirty="0"/>
              <a:t>Health </a:t>
            </a:r>
            <a:r>
              <a:rPr lang="en-US" sz="3200" dirty="0" smtClean="0"/>
              <a:t>Command-Pacific</a:t>
            </a:r>
            <a:endParaRPr lang="en-US" sz="3200" dirty="0"/>
          </a:p>
        </p:txBody>
      </p:sp>
      <p:sp>
        <p:nvSpPr>
          <p:cNvPr id="6" name="Content Placeholder 5"/>
          <p:cNvSpPr>
            <a:spLocks noGrp="1"/>
          </p:cNvSpPr>
          <p:nvPr>
            <p:ph idx="1"/>
          </p:nvPr>
        </p:nvSpPr>
        <p:spPr>
          <a:xfrm>
            <a:off x="447189" y="1484671"/>
            <a:ext cx="4960553" cy="3008672"/>
          </a:xfrm>
        </p:spPr>
        <p:txBody>
          <a:bodyPr/>
          <a:lstStyle/>
          <a:p>
            <a:pPr marL="0" indent="0">
              <a:buNone/>
            </a:pPr>
            <a:endParaRPr lang="en-US" dirty="0"/>
          </a:p>
          <a:p>
            <a:pPr marL="0" indent="0">
              <a:buNone/>
            </a:pPr>
            <a:endParaRPr lang="en-US" dirty="0"/>
          </a:p>
        </p:txBody>
      </p:sp>
      <p:sp>
        <p:nvSpPr>
          <p:cNvPr id="2" name="TextBox 1"/>
          <p:cNvSpPr txBox="1"/>
          <p:nvPr/>
        </p:nvSpPr>
        <p:spPr>
          <a:xfrm>
            <a:off x="265469" y="1002890"/>
            <a:ext cx="8337755" cy="707886"/>
          </a:xfrm>
          <a:prstGeom prst="rect">
            <a:avLst/>
          </a:prstGeom>
          <a:noFill/>
        </p:spPr>
        <p:txBody>
          <a:bodyPr wrap="square" rtlCol="0">
            <a:spAutoFit/>
          </a:bodyPr>
          <a:lstStyle/>
          <a:p>
            <a:r>
              <a:rPr lang="en-US" sz="2000" b="1" u="sng" dirty="0" smtClean="0"/>
              <a:t>PHC-PACIFIC </a:t>
            </a:r>
            <a:r>
              <a:rPr lang="en-US" sz="2000" b="1" u="sng" dirty="0"/>
              <a:t>VETERINARY </a:t>
            </a:r>
            <a:r>
              <a:rPr lang="en-US" sz="2000" b="1" u="sng" dirty="0" smtClean="0"/>
              <a:t>SERVICES DIVISION</a:t>
            </a:r>
            <a:endParaRPr lang="en-US" sz="2000" b="1" u="sng" dirty="0"/>
          </a:p>
          <a:p>
            <a:endParaRPr lang="en-US" sz="2000" b="1" u="sng" dirty="0"/>
          </a:p>
        </p:txBody>
      </p:sp>
      <p:sp>
        <p:nvSpPr>
          <p:cNvPr id="4" name="Slide Number Placeholder 3"/>
          <p:cNvSpPr>
            <a:spLocks noGrp="1"/>
          </p:cNvSpPr>
          <p:nvPr>
            <p:ph type="sldNum" sz="quarter" idx="10"/>
          </p:nvPr>
        </p:nvSpPr>
        <p:spPr/>
        <p:txBody>
          <a:bodyPr/>
          <a:lstStyle/>
          <a:p>
            <a:fld id="{09C0F965-679E-4964-9AA4-302CAD5CC36B}" type="slidenum">
              <a:rPr lang="en-US" smtClean="0"/>
              <a:pPr/>
              <a:t>7</a:t>
            </a:fld>
            <a:endParaRPr lang="en-US" dirty="0"/>
          </a:p>
        </p:txBody>
      </p:sp>
      <p:sp>
        <p:nvSpPr>
          <p:cNvPr id="3" name="TextBox 2"/>
          <p:cNvSpPr txBox="1"/>
          <p:nvPr/>
        </p:nvSpPr>
        <p:spPr>
          <a:xfrm>
            <a:off x="265469" y="1706855"/>
            <a:ext cx="8019587" cy="4832092"/>
          </a:xfrm>
          <a:prstGeom prst="rect">
            <a:avLst/>
          </a:prstGeom>
          <a:noFill/>
        </p:spPr>
        <p:txBody>
          <a:bodyPr wrap="square" rtlCol="0">
            <a:spAutoFit/>
          </a:bodyPr>
          <a:lstStyle/>
          <a:p>
            <a:r>
              <a:rPr lang="en-US" sz="1400" b="1" dirty="0"/>
              <a:t>Emergency Contact </a:t>
            </a:r>
            <a:r>
              <a:rPr lang="en-US" sz="1400" dirty="0"/>
              <a:t>- Staff Duty Officer </a:t>
            </a:r>
          </a:p>
          <a:p>
            <a:r>
              <a:rPr lang="en-US" sz="1400" b="1" dirty="0"/>
              <a:t>Loca</a:t>
            </a:r>
            <a:r>
              <a:rPr lang="en-US" sz="1400" dirty="0"/>
              <a:t>l:  090-1839-1494</a:t>
            </a:r>
          </a:p>
          <a:p>
            <a:r>
              <a:rPr lang="en-US" sz="1400" b="1" dirty="0"/>
              <a:t>From CONUS</a:t>
            </a:r>
            <a:r>
              <a:rPr lang="en-US" sz="1400" dirty="0"/>
              <a:t>:  011-81-901-839-1494</a:t>
            </a:r>
          </a:p>
          <a:p>
            <a:endParaRPr lang="en-US" sz="1400" dirty="0"/>
          </a:p>
          <a:p>
            <a:r>
              <a:rPr lang="en-US" sz="1400" b="1" dirty="0"/>
              <a:t>Contact Information</a:t>
            </a:r>
          </a:p>
          <a:p>
            <a:r>
              <a:rPr lang="en-US" sz="1400" dirty="0"/>
              <a:t>Name: PHCR-Pacific Headquarters Japan  </a:t>
            </a:r>
          </a:p>
          <a:p>
            <a:r>
              <a:rPr lang="en-US" sz="1400" dirty="0"/>
              <a:t>Email Address: usarmy.zama.medcom-jpn.list.phcr-pacific-cmd@mail.mil  </a:t>
            </a:r>
          </a:p>
          <a:p>
            <a:r>
              <a:rPr lang="en-US" sz="1400" dirty="0"/>
              <a:t>Telephone: From CONUS 011-81-46-407-8447    </a:t>
            </a:r>
          </a:p>
          <a:p>
            <a:r>
              <a:rPr lang="en-US" sz="1400" dirty="0"/>
              <a:t>DSN: (315) 263-8447  </a:t>
            </a:r>
          </a:p>
          <a:p>
            <a:r>
              <a:rPr lang="en-US" sz="1400" dirty="0"/>
              <a:t>Mailing Address: OFFICIAL: </a:t>
            </a:r>
          </a:p>
          <a:p>
            <a:r>
              <a:rPr lang="en-US" sz="1400" dirty="0"/>
              <a:t>Department of the Army </a:t>
            </a:r>
          </a:p>
          <a:p>
            <a:r>
              <a:rPr lang="en-US" sz="1400" dirty="0"/>
              <a:t>USAPHCR-Pacific </a:t>
            </a:r>
          </a:p>
          <a:p>
            <a:r>
              <a:rPr lang="en-US" sz="1400" dirty="0"/>
              <a:t>ATTN: MCHB-RP </a:t>
            </a:r>
          </a:p>
          <a:p>
            <a:r>
              <a:rPr lang="en-US" sz="1400" dirty="0"/>
              <a:t>Unit 45006 </a:t>
            </a:r>
          </a:p>
          <a:p>
            <a:r>
              <a:rPr lang="en-US" sz="1400" dirty="0"/>
              <a:t>APO AP 96343-5006 </a:t>
            </a:r>
          </a:p>
          <a:p>
            <a:endParaRPr lang="en-US" sz="1400" dirty="0"/>
          </a:p>
          <a:p>
            <a:r>
              <a:rPr lang="en-US" sz="1400" dirty="0"/>
              <a:t>COMMERCIAL (Also our FEDEX Address): </a:t>
            </a:r>
          </a:p>
          <a:p>
            <a:r>
              <a:rPr lang="en-US" sz="1400" dirty="0"/>
              <a:t>USAPHCR-Pacific </a:t>
            </a:r>
          </a:p>
          <a:p>
            <a:r>
              <a:rPr lang="en-US" sz="1400" dirty="0"/>
              <a:t>ATTN: MCHB-RP </a:t>
            </a:r>
          </a:p>
          <a:p>
            <a:r>
              <a:rPr lang="en-US" sz="1400" dirty="0"/>
              <a:t>Unit 45006 </a:t>
            </a:r>
          </a:p>
          <a:p>
            <a:r>
              <a:rPr lang="en-US" sz="1400" dirty="0"/>
              <a:t>Camp Zama, Japan, Bldg. 715 </a:t>
            </a:r>
          </a:p>
          <a:p>
            <a:r>
              <a:rPr lang="en-US" sz="1400" dirty="0"/>
              <a:t>252-0027 Kanagawa Ken, Zama Shi</a:t>
            </a:r>
          </a:p>
        </p:txBody>
      </p:sp>
    </p:spTree>
    <p:extLst>
      <p:ext uri="{BB962C8B-B14F-4D97-AF65-F5344CB8AC3E}">
        <p14:creationId xmlns:p14="http://schemas.microsoft.com/office/powerpoint/2010/main" val="23118786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04567" y="70339"/>
            <a:ext cx="7118555" cy="773723"/>
          </a:xfrm>
        </p:spPr>
        <p:txBody>
          <a:bodyPr>
            <a:noAutofit/>
          </a:bodyPr>
          <a:lstStyle/>
          <a:p>
            <a:r>
              <a:rPr lang="en-US" sz="3200" dirty="0" smtClean="0"/>
              <a:t>PUBLIC HEALTH COMMAND REGION-WEST </a:t>
            </a:r>
            <a:endParaRPr lang="en-US" sz="3200" dirty="0"/>
          </a:p>
        </p:txBody>
      </p:sp>
      <p:sp>
        <p:nvSpPr>
          <p:cNvPr id="6" name="Content Placeholder 5"/>
          <p:cNvSpPr>
            <a:spLocks noGrp="1"/>
          </p:cNvSpPr>
          <p:nvPr>
            <p:ph idx="1"/>
          </p:nvPr>
        </p:nvSpPr>
        <p:spPr>
          <a:xfrm>
            <a:off x="447189" y="1484671"/>
            <a:ext cx="8008553" cy="3008672"/>
          </a:xfrm>
        </p:spPr>
        <p:txBody>
          <a:bodyPr/>
          <a:lstStyle/>
          <a:p>
            <a:pPr marL="0" indent="0">
              <a:buNone/>
            </a:pPr>
            <a:endParaRPr lang="en-US" dirty="0"/>
          </a:p>
          <a:p>
            <a:pPr marL="0" indent="0">
              <a:buNone/>
            </a:pPr>
            <a:endParaRPr lang="en-US" dirty="0"/>
          </a:p>
        </p:txBody>
      </p:sp>
      <p:sp>
        <p:nvSpPr>
          <p:cNvPr id="2" name="TextBox 1"/>
          <p:cNvSpPr txBox="1"/>
          <p:nvPr/>
        </p:nvSpPr>
        <p:spPr>
          <a:xfrm>
            <a:off x="265469" y="1002890"/>
            <a:ext cx="8337755" cy="707886"/>
          </a:xfrm>
          <a:prstGeom prst="rect">
            <a:avLst/>
          </a:prstGeom>
          <a:noFill/>
        </p:spPr>
        <p:txBody>
          <a:bodyPr wrap="square" rtlCol="0">
            <a:spAutoFit/>
          </a:bodyPr>
          <a:lstStyle/>
          <a:p>
            <a:r>
              <a:rPr lang="en-US" sz="2000" b="1" u="sng" dirty="0" smtClean="0"/>
              <a:t>PHC-PACIFIC </a:t>
            </a:r>
            <a:r>
              <a:rPr lang="en-US" sz="2000" b="1" u="sng" dirty="0"/>
              <a:t>VETERINARY </a:t>
            </a:r>
            <a:r>
              <a:rPr lang="en-US" sz="2000" b="1" u="sng" dirty="0" smtClean="0"/>
              <a:t>SERVICES DIVISION</a:t>
            </a:r>
            <a:endParaRPr lang="en-US" sz="2000" b="1" u="sng" dirty="0"/>
          </a:p>
          <a:p>
            <a:endParaRPr lang="en-US" sz="2000" b="1" u="sng" dirty="0"/>
          </a:p>
        </p:txBody>
      </p:sp>
      <p:sp>
        <p:nvSpPr>
          <p:cNvPr id="4" name="Slide Number Placeholder 3"/>
          <p:cNvSpPr>
            <a:spLocks noGrp="1"/>
          </p:cNvSpPr>
          <p:nvPr>
            <p:ph type="sldNum" sz="quarter" idx="10"/>
          </p:nvPr>
        </p:nvSpPr>
        <p:spPr/>
        <p:txBody>
          <a:bodyPr/>
          <a:lstStyle/>
          <a:p>
            <a:fld id="{09C0F965-679E-4964-9AA4-302CAD5CC36B}" type="slidenum">
              <a:rPr lang="en-US" smtClean="0"/>
              <a:pPr/>
              <a:t>8</a:t>
            </a:fld>
            <a:endParaRPr lang="en-US" dirty="0"/>
          </a:p>
        </p:txBody>
      </p:sp>
      <p:sp>
        <p:nvSpPr>
          <p:cNvPr id="3" name="TextBox 2"/>
          <p:cNvSpPr txBox="1"/>
          <p:nvPr/>
        </p:nvSpPr>
        <p:spPr>
          <a:xfrm>
            <a:off x="265469" y="1706855"/>
            <a:ext cx="8563899" cy="2308324"/>
          </a:xfrm>
          <a:prstGeom prst="rect">
            <a:avLst/>
          </a:prstGeom>
          <a:noFill/>
        </p:spPr>
        <p:txBody>
          <a:bodyPr wrap="square" rtlCol="0">
            <a:spAutoFit/>
          </a:bodyPr>
          <a:lstStyle/>
          <a:p>
            <a:r>
              <a:rPr lang="en-US" sz="1600" b="1" dirty="0"/>
              <a:t>Public Health Command Region-West  </a:t>
            </a:r>
          </a:p>
          <a:p>
            <a:r>
              <a:rPr lang="en-US" sz="1600" dirty="0">
                <a:solidFill>
                  <a:srgbClr val="FF0000"/>
                </a:solidFill>
              </a:rPr>
              <a:t>NOTE: As of 17 August 2015, PHCR-West has merged with other Public Health Commands.</a:t>
            </a:r>
          </a:p>
          <a:p>
            <a:endParaRPr lang="en-US" sz="1600" dirty="0"/>
          </a:p>
          <a:p>
            <a:endParaRPr lang="en-US" sz="1600" dirty="0"/>
          </a:p>
          <a:p>
            <a:pPr marL="171450" indent="-171450">
              <a:buFont typeface="Arial" panose="020B0604020202020204" pitchFamily="34" charset="0"/>
              <a:buChar char="•"/>
            </a:pPr>
            <a:r>
              <a:rPr lang="en-US" sz="1600" dirty="0"/>
              <a:t>Technical services are now aligned under Public Health Command - Pacific (Provisional). </a:t>
            </a:r>
          </a:p>
          <a:p>
            <a:pPr marL="171450" indent="-171450">
              <a:buFont typeface="Arial" panose="020B0604020202020204" pitchFamily="34" charset="0"/>
              <a:buChar char="•"/>
            </a:pPr>
            <a:r>
              <a:rPr lang="en-US" sz="1600" dirty="0"/>
              <a:t>The San Diego and Joint Base Lewis-</a:t>
            </a:r>
            <a:r>
              <a:rPr lang="en-US" sz="1600" dirty="0" err="1"/>
              <a:t>McChord</a:t>
            </a:r>
            <a:r>
              <a:rPr lang="en-US" sz="1600" dirty="0"/>
              <a:t> districts have transitioned to Public Health Command - </a:t>
            </a:r>
            <a:r>
              <a:rPr lang="en-US" sz="1600" dirty="0" smtClean="0"/>
              <a:t>Pacific</a:t>
            </a:r>
            <a:endParaRPr lang="en-US" sz="1600" dirty="0"/>
          </a:p>
          <a:p>
            <a:pPr marL="171450" indent="-171450">
              <a:buFont typeface="Arial" panose="020B0604020202020204" pitchFamily="34" charset="0"/>
              <a:buChar char="•"/>
            </a:pPr>
            <a:r>
              <a:rPr lang="en-US" sz="1600" dirty="0"/>
              <a:t>The Fort Carson district transitioned to Public Health Command - Central (Provisional) </a:t>
            </a:r>
          </a:p>
          <a:p>
            <a:pPr marL="171450" indent="-171450">
              <a:buFont typeface="Arial" panose="020B0604020202020204" pitchFamily="34" charset="0"/>
              <a:buChar char="•"/>
            </a:pPr>
            <a:r>
              <a:rPr lang="en-US" sz="1600" dirty="0">
                <a:solidFill>
                  <a:srgbClr val="FF0000"/>
                </a:solidFill>
              </a:rPr>
              <a:t>The information here is provided as a courtesy and may not be up-to-date. </a:t>
            </a:r>
          </a:p>
        </p:txBody>
      </p:sp>
    </p:spTree>
    <p:extLst>
      <p:ext uri="{BB962C8B-B14F-4D97-AF65-F5344CB8AC3E}">
        <p14:creationId xmlns:p14="http://schemas.microsoft.com/office/powerpoint/2010/main" val="7980685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22556" y="70339"/>
            <a:ext cx="6872748" cy="773723"/>
          </a:xfrm>
        </p:spPr>
        <p:txBody>
          <a:bodyPr>
            <a:noAutofit/>
          </a:bodyPr>
          <a:lstStyle/>
          <a:p>
            <a:r>
              <a:rPr lang="en-US" sz="3200" dirty="0" smtClean="0"/>
              <a:t>PUBLIC HEALTH COMMAND-CENTRAL </a:t>
            </a:r>
            <a:endParaRPr lang="en-US" sz="3200" dirty="0"/>
          </a:p>
        </p:txBody>
      </p:sp>
      <p:sp>
        <p:nvSpPr>
          <p:cNvPr id="6" name="Content Placeholder 5"/>
          <p:cNvSpPr>
            <a:spLocks noGrp="1"/>
          </p:cNvSpPr>
          <p:nvPr>
            <p:ph idx="1"/>
          </p:nvPr>
        </p:nvSpPr>
        <p:spPr>
          <a:xfrm>
            <a:off x="447189" y="1484671"/>
            <a:ext cx="4960553" cy="3008672"/>
          </a:xfrm>
        </p:spPr>
        <p:txBody>
          <a:bodyPr/>
          <a:lstStyle/>
          <a:p>
            <a:pPr marL="0" indent="0">
              <a:buNone/>
            </a:pPr>
            <a:endParaRPr lang="en-US" dirty="0"/>
          </a:p>
          <a:p>
            <a:pPr marL="0" indent="0">
              <a:buNone/>
            </a:pPr>
            <a:endParaRPr lang="en-US" dirty="0"/>
          </a:p>
        </p:txBody>
      </p:sp>
      <p:sp>
        <p:nvSpPr>
          <p:cNvPr id="2" name="TextBox 1"/>
          <p:cNvSpPr txBox="1"/>
          <p:nvPr/>
        </p:nvSpPr>
        <p:spPr>
          <a:xfrm>
            <a:off x="265469" y="1002890"/>
            <a:ext cx="8337755" cy="707886"/>
          </a:xfrm>
          <a:prstGeom prst="rect">
            <a:avLst/>
          </a:prstGeom>
          <a:noFill/>
        </p:spPr>
        <p:txBody>
          <a:bodyPr wrap="square" rtlCol="0">
            <a:spAutoFit/>
          </a:bodyPr>
          <a:lstStyle/>
          <a:p>
            <a:r>
              <a:rPr lang="en-US" sz="2000" b="1" u="sng" dirty="0" smtClean="0"/>
              <a:t>PHC-CENTRAL VETERINARY </a:t>
            </a:r>
            <a:r>
              <a:rPr lang="en-US" sz="2000" b="1" u="sng" dirty="0"/>
              <a:t>SERVICES</a:t>
            </a:r>
          </a:p>
          <a:p>
            <a:endParaRPr lang="en-US" sz="2000" b="1" u="sng" dirty="0"/>
          </a:p>
        </p:txBody>
      </p:sp>
      <p:sp>
        <p:nvSpPr>
          <p:cNvPr id="4" name="Slide Number Placeholder 3"/>
          <p:cNvSpPr>
            <a:spLocks noGrp="1"/>
          </p:cNvSpPr>
          <p:nvPr>
            <p:ph type="sldNum" sz="quarter" idx="10"/>
          </p:nvPr>
        </p:nvSpPr>
        <p:spPr/>
        <p:txBody>
          <a:bodyPr/>
          <a:lstStyle/>
          <a:p>
            <a:fld id="{09C0F965-679E-4964-9AA4-302CAD5CC36B}" type="slidenum">
              <a:rPr lang="en-US" smtClean="0"/>
              <a:pPr/>
              <a:t>9</a:t>
            </a:fld>
            <a:endParaRPr lang="en-US" dirty="0"/>
          </a:p>
        </p:txBody>
      </p:sp>
      <p:pic>
        <p:nvPicPr>
          <p:cNvPr id="2050" name="Picture 2" descr="C:\Users\tony.hemphill\Documents\Epi-Tech Presentation\PHCR-S%20AO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320" y="1574288"/>
            <a:ext cx="5403236" cy="333200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44129" y="4975123"/>
            <a:ext cx="8514735" cy="1569660"/>
          </a:xfrm>
          <a:prstGeom prst="rect">
            <a:avLst/>
          </a:prstGeom>
          <a:noFill/>
        </p:spPr>
        <p:txBody>
          <a:bodyPr wrap="square" rtlCol="0">
            <a:spAutoFit/>
          </a:bodyPr>
          <a:lstStyle/>
          <a:p>
            <a:r>
              <a:rPr lang="en-US" sz="1200" b="1" dirty="0"/>
              <a:t>Contact Information</a:t>
            </a:r>
          </a:p>
          <a:p>
            <a:r>
              <a:rPr lang="en-US" sz="1200" dirty="0"/>
              <a:t>Name: PHCR-South  </a:t>
            </a:r>
          </a:p>
          <a:p>
            <a:r>
              <a:rPr lang="en-US" sz="1200" dirty="0"/>
              <a:t>Email Address: </a:t>
            </a:r>
            <a:r>
              <a:rPr lang="en-US" sz="1200" dirty="0" smtClean="0">
                <a:hlinkClick r:id="rId3"/>
              </a:rPr>
              <a:t>usarmy.jbsa.medcom-phcr-s.mbx.phcr-south@mail.mil</a:t>
            </a:r>
            <a:r>
              <a:rPr lang="en-US" sz="1200" dirty="0" smtClean="0"/>
              <a:t>   </a:t>
            </a:r>
            <a:endParaRPr lang="en-US" sz="1200" dirty="0"/>
          </a:p>
          <a:p>
            <a:r>
              <a:rPr lang="en-US" sz="1200" dirty="0"/>
              <a:t>Telephone: (210) 221-3495  </a:t>
            </a:r>
          </a:p>
          <a:p>
            <a:r>
              <a:rPr lang="en-US" sz="1200" dirty="0"/>
              <a:t>DSN: 471-3495  </a:t>
            </a:r>
          </a:p>
          <a:p>
            <a:r>
              <a:rPr lang="en-US" sz="1200" dirty="0"/>
              <a:t>Mailing Address: Public Health Command Region - South </a:t>
            </a:r>
          </a:p>
          <a:p>
            <a:r>
              <a:rPr lang="en-US" sz="1200" dirty="0"/>
              <a:t>2899 Schofield Road, Suite 2630 </a:t>
            </a:r>
          </a:p>
          <a:p>
            <a:r>
              <a:rPr lang="en-US" sz="1200" dirty="0"/>
              <a:t>Ft Sam Houston, TX 78234-7583</a:t>
            </a:r>
          </a:p>
        </p:txBody>
      </p:sp>
      <p:sp>
        <p:nvSpPr>
          <p:cNvPr id="8" name="TextBox 7"/>
          <p:cNvSpPr txBox="1"/>
          <p:nvPr/>
        </p:nvSpPr>
        <p:spPr>
          <a:xfrm>
            <a:off x="5594556" y="1710813"/>
            <a:ext cx="3264308" cy="1569660"/>
          </a:xfrm>
          <a:prstGeom prst="rect">
            <a:avLst/>
          </a:prstGeom>
          <a:noFill/>
        </p:spPr>
        <p:txBody>
          <a:bodyPr wrap="square" rtlCol="0">
            <a:spAutoFit/>
          </a:bodyPr>
          <a:lstStyle/>
          <a:p>
            <a:r>
              <a:rPr lang="en-US" sz="1200" b="1" dirty="0"/>
              <a:t>Public Health Command Region-South  </a:t>
            </a:r>
          </a:p>
          <a:p>
            <a:r>
              <a:rPr lang="en-US" sz="1200" b="1" dirty="0"/>
              <a:t>NOTE</a:t>
            </a:r>
            <a:r>
              <a:rPr lang="en-US" sz="1200" dirty="0"/>
              <a:t>:   PHCR-South has merged with other Public Health Commands. </a:t>
            </a:r>
          </a:p>
          <a:p>
            <a:endParaRPr lang="en-US" sz="1200" dirty="0"/>
          </a:p>
          <a:p>
            <a:pPr marL="171450" indent="-171450">
              <a:buFont typeface="Arial" panose="020B0604020202020204" pitchFamily="34" charset="0"/>
              <a:buChar char="•"/>
            </a:pPr>
            <a:r>
              <a:rPr lang="en-US" sz="1200" dirty="0"/>
              <a:t>Technical services are now aligned under Public Health </a:t>
            </a:r>
            <a:r>
              <a:rPr lang="en-US" sz="1200" dirty="0" smtClean="0"/>
              <a:t>Command-Central</a:t>
            </a:r>
            <a:endParaRPr lang="en-US" sz="1200" dirty="0"/>
          </a:p>
          <a:p>
            <a:pPr marL="171450" indent="-171450">
              <a:buFont typeface="Arial" panose="020B0604020202020204" pitchFamily="34" charset="0"/>
              <a:buChar char="•"/>
            </a:pPr>
            <a:r>
              <a:rPr lang="en-US" sz="1200" dirty="0"/>
              <a:t>Fort Gordon district transitioned to Public Health </a:t>
            </a:r>
            <a:r>
              <a:rPr lang="en-US" sz="1200" dirty="0" smtClean="0"/>
              <a:t>Command-Atlantic</a:t>
            </a:r>
            <a:endParaRPr lang="en-US" sz="1200" dirty="0"/>
          </a:p>
        </p:txBody>
      </p:sp>
    </p:spTree>
    <p:extLst>
      <p:ext uri="{BB962C8B-B14F-4D97-AF65-F5344CB8AC3E}">
        <p14:creationId xmlns:p14="http://schemas.microsoft.com/office/powerpoint/2010/main" val="3186392256"/>
      </p:ext>
    </p:extLst>
  </p:cSld>
  <p:clrMapOvr>
    <a:masterClrMapping/>
  </p:clrMapOvr>
  <p:timing>
    <p:tnLst>
      <p:par>
        <p:cTn id="1" dur="indefinite" restart="never" nodeType="tmRoot"/>
      </p:par>
    </p:tnLst>
  </p:timing>
</p:sld>
</file>

<file path=ppt/theme/theme1.xml><?xml version="1.0" encoding="utf-8"?>
<a:theme xmlns:a="http://schemas.openxmlformats.org/drawingml/2006/main" name="APHC template">
  <a:themeElements>
    <a:clrScheme name="PHC 2015">
      <a:dk1>
        <a:srgbClr val="000000"/>
      </a:dk1>
      <a:lt1>
        <a:srgbClr val="FFFFFF"/>
      </a:lt1>
      <a:dk2>
        <a:srgbClr val="FFFFFF"/>
      </a:dk2>
      <a:lt2>
        <a:srgbClr val="AEA372"/>
      </a:lt2>
      <a:accent1>
        <a:srgbClr val="551323"/>
      </a:accent1>
      <a:accent2>
        <a:srgbClr val="E8E5D8"/>
      </a:accent2>
      <a:accent3>
        <a:srgbClr val="D6D0B8"/>
      </a:accent3>
      <a:accent4>
        <a:srgbClr val="CEC6AA"/>
      </a:accent4>
      <a:accent5>
        <a:srgbClr val="DCD7C2"/>
      </a:accent5>
      <a:accent6>
        <a:srgbClr val="B8AE82"/>
      </a:accent6>
      <a:hlink>
        <a:srgbClr val="000000"/>
      </a:hlink>
      <a:folHlink>
        <a:srgbClr val="A5A5A5"/>
      </a:folHlink>
    </a:clrScheme>
    <a:fontScheme name="Default Design">
      <a:majorFont>
        <a:latin typeface="Arial"/>
        <a:ea typeface=""/>
        <a:cs typeface=""/>
      </a:majorFont>
      <a:minorFont>
        <a:latin typeface="Arial"/>
        <a:ea typeface=""/>
        <a:cs typeface=""/>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66788" rtl="0" eaLnBrk="1" fontAlgn="base" latinLnBrk="0" hangingPunct="1">
          <a:lnSpc>
            <a:spcPct val="100000"/>
          </a:lnSpc>
          <a:spcBef>
            <a:spcPct val="0"/>
          </a:spcBef>
          <a:spcAft>
            <a:spcPct val="0"/>
          </a:spcAft>
          <a:buClrTx/>
          <a:buSzTx/>
          <a:buFontTx/>
          <a:buNone/>
          <a:tabLst/>
          <a:defRPr kumimoji="0" lang="en-US" sz="19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66788" rtl="0" eaLnBrk="1" fontAlgn="base" latinLnBrk="0" hangingPunct="1">
          <a:lnSpc>
            <a:spcPct val="100000"/>
          </a:lnSpc>
          <a:spcBef>
            <a:spcPct val="0"/>
          </a:spcBef>
          <a:spcAft>
            <a:spcPct val="0"/>
          </a:spcAft>
          <a:buClrTx/>
          <a:buSzTx/>
          <a:buFontTx/>
          <a:buNone/>
          <a:tabLst/>
          <a:defRPr kumimoji="0" lang="en-US" sz="19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B11A16791065F4A8DA2A8226EDB565E" ma:contentTypeVersion="2" ma:contentTypeDescription="Create a new document." ma:contentTypeScope="" ma:versionID="b4ef3fd51140791651ee7628d37f8c1a">
  <xsd:schema xmlns:xsd="http://www.w3.org/2001/XMLSchema" xmlns:xs="http://www.w3.org/2001/XMLSchema" xmlns:p="http://schemas.microsoft.com/office/2006/metadata/properties" xmlns:ns1="http://schemas.microsoft.com/sharepoint/v3" xmlns:ns2="e476992b-94a4-43ef-b35b-7935c738f5d9" xmlns:ns3="81401879-d9aa-4c6c-821f-799398ce3523" targetNamespace="http://schemas.microsoft.com/office/2006/metadata/properties" ma:root="true" ma:fieldsID="e8203e3cb38be3642f5e448552222bd1" ns1:_="" ns2:_="" ns3:_="">
    <xsd:import namespace="http://schemas.microsoft.com/sharepoint/v3"/>
    <xsd:import namespace="e476992b-94a4-43ef-b35b-7935c738f5d9"/>
    <xsd:import namespace="81401879-d9aa-4c6c-821f-799398ce3523"/>
    <xsd:element name="properties">
      <xsd:complexType>
        <xsd:sequence>
          <xsd:element name="documentManagement">
            <xsd:complexType>
              <xsd:all>
                <xsd:element ref="ns1:PublishingStartDate" minOccurs="0"/>
                <xsd:element ref="ns1:PublishingExpirationDate" minOccurs="0"/>
                <xsd:element ref="ns2:_dlc_DocId" minOccurs="0"/>
                <xsd:element ref="ns2:_dlc_DocIdUrl" minOccurs="0"/>
                <xsd:element ref="ns2:_dlc_DocIdPersistId" minOccurs="0"/>
                <xsd:element ref="ns3:Categor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476992b-94a4-43ef-b35b-7935c738f5d9" elementFormDefault="qualified">
    <xsd:import namespace="http://schemas.microsoft.com/office/2006/documentManagement/types"/>
    <xsd:import namespace="http://schemas.microsoft.com/office/infopath/2007/PartnerControls"/>
    <xsd:element name="_dlc_DocId" ma:index="10" nillable="true" ma:displayName="Document ID Value" ma:description="The value of the document ID assigned to this item." ma:internalName="_dlc_DocId" ma:readOnly="true">
      <xsd:simpleType>
        <xsd:restriction base="dms:Text"/>
      </xsd:simpleType>
    </xsd:element>
    <xsd:element name="_dlc_DocIdUrl" ma:index="1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2"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81401879-d9aa-4c6c-821f-799398ce3523" elementFormDefault="qualified">
    <xsd:import namespace="http://schemas.microsoft.com/office/2006/documentManagement/types"/>
    <xsd:import namespace="http://schemas.microsoft.com/office/infopath/2007/PartnerControls"/>
    <xsd:element name="Category" ma:index="13" nillable="true" ma:displayName="Category" ma:default="about-us" ma:format="Dropdown" ma:internalName="Category">
      <xsd:simpleType>
        <xsd:restriction base="dms:Choice">
          <xsd:enumeration value="about-us"/>
          <xsd:enumeration value="admin"/>
          <xsd:enumeration value="alerts"/>
          <xsd:enumeration value="annual-awards"/>
          <xsd:enumeration value="comprehensive-industrial-hygiene-labs"/>
          <xsd:enumeration value="deployment-health"/>
          <xsd:enumeration value="education-and-training"/>
          <xsd:enumeration value="environmental-programs"/>
          <xsd:enumeration value="epi-data-center"/>
          <xsd:enumeration value="expeditionary-platforms"/>
          <xsd:enumeration value="health-analysis"/>
          <xsd:enumeration value="health-promotion-wellness"/>
          <xsd:enumeration value="home-page"/>
          <xsd:enumeration value="industrial-hygiene"/>
          <xsd:enumeration value="LGuide"/>
          <xsd:enumeration value="mobile"/>
          <xsd:enumeration value="navigation"/>
          <xsd:enumeration value="navy-drug-screening-labs"/>
          <xsd:enumeration value="nbimc"/>
          <xsd:enumeration value="ndc"/>
          <xsd:enumeration value="nece"/>
          <xsd:enumeration value="nepmu-2"/>
          <xsd:enumeration value="nepmu-5"/>
          <xsd:enumeration value="nepmu-6"/>
          <xsd:enumeration value="nepmu-7"/>
          <xsd:enumeration value="news"/>
          <xsd:enumeration value="newsalerts"/>
          <xsd:enumeration value="oem"/>
          <xsd:enumeration value="policy-and-instruction"/>
          <xsd:enumeration value="program-and-policy-support"/>
          <xsd:enumeration value="Wounded-Ill-Injured"/>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Category xmlns="81401879-d9aa-4c6c-821f-799398ce3523">about-us</Category>
    <_dlc_DocId xmlns="e476992b-94a4-43ef-b35b-7935c738f5d9">HVW2YZZCCH7A-3-8012</_dlc_DocId>
    <_dlc_DocIdUrl xmlns="e476992b-94a4-43ef-b35b-7935c738f5d9">
      <Url>https://admin.med.navy.mil/sites/nmcphc/_layouts/DocIdRedir.aspx?ID=HVW2YZZCCH7A-3-8012</Url>
      <Description>HVW2YZZCCH7A-3-8012</Description>
    </_dlc_DocIdUrl>
  </documentManagement>
</p:properties>
</file>

<file path=customXml/itemProps1.xml><?xml version="1.0" encoding="utf-8"?>
<ds:datastoreItem xmlns:ds="http://schemas.openxmlformats.org/officeDocument/2006/customXml" ds:itemID="{E2B647AC-6126-4765-8207-425D269CE5FC}">
  <ds:schemaRefs>
    <ds:schemaRef ds:uri="http://schemas.microsoft.com/sharepoint/v3/contenttype/forms"/>
  </ds:schemaRefs>
</ds:datastoreItem>
</file>

<file path=customXml/itemProps2.xml><?xml version="1.0" encoding="utf-8"?>
<ds:datastoreItem xmlns:ds="http://schemas.openxmlformats.org/officeDocument/2006/customXml" ds:itemID="{387775FE-9EDE-4EC0-8120-BAD95812635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476992b-94a4-43ef-b35b-7935c738f5d9"/>
    <ds:schemaRef ds:uri="81401879-d9aa-4c6c-821f-799398ce352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3BCF8EA-72AD-4C83-88C2-A2203D8506D2}">
  <ds:schemaRefs>
    <ds:schemaRef ds:uri="http://schemas.microsoft.com/sharepoint/events"/>
  </ds:schemaRefs>
</ds:datastoreItem>
</file>

<file path=customXml/itemProps4.xml><?xml version="1.0" encoding="utf-8"?>
<ds:datastoreItem xmlns:ds="http://schemas.openxmlformats.org/officeDocument/2006/customXml" ds:itemID="{FAF30A56-9E93-4ED9-83E2-1A47A225FBE0}">
  <ds:schemaRef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81401879-d9aa-4c6c-821f-799398ce3523"/>
    <ds:schemaRef ds:uri="http://schemas.microsoft.com/sharepoint/v3"/>
    <ds:schemaRef ds:uri="http://schemas.microsoft.com/office/2006/documentManagement/types"/>
    <ds:schemaRef ds:uri="http://purl.org/dc/terms/"/>
    <ds:schemaRef ds:uri="e476992b-94a4-43ef-b35b-7935c738f5d9"/>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5779</TotalTime>
  <Words>2770</Words>
  <Application>Microsoft Office PowerPoint</Application>
  <PresentationFormat>On-screen Show (4:3)</PresentationFormat>
  <Paragraphs>282</Paragraphs>
  <Slides>21</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Times New Roman</vt:lpstr>
      <vt:lpstr>APHC template</vt:lpstr>
      <vt:lpstr>Announcements</vt:lpstr>
      <vt:lpstr>FOODBORNE ILLNESS FROM A VETERINARY PERSPECTIVE</vt:lpstr>
      <vt:lpstr>Learning Objectives</vt:lpstr>
      <vt:lpstr>AGENDA</vt:lpstr>
      <vt:lpstr>VETERINARY SERVICES </vt:lpstr>
      <vt:lpstr>PUBLIC HEALTH COMMAND - ATLANTIC </vt:lpstr>
      <vt:lpstr>Public Health Command-Pacific</vt:lpstr>
      <vt:lpstr>PUBLIC HEALTH COMMAND REGION-WEST </vt:lpstr>
      <vt:lpstr>PUBLIC HEALTH COMMAND-CENTRAL </vt:lpstr>
      <vt:lpstr>REGIONAL HEALTH COMMAND - EUROPE</vt:lpstr>
      <vt:lpstr>MEDICAL HOLD/DISPOSITION </vt:lpstr>
      <vt:lpstr>MEDICAL HOLD/DISPOSITION </vt:lpstr>
      <vt:lpstr>FOOD PROTECTION PROGRAM</vt:lpstr>
      <vt:lpstr>ROLES AND RESPONSIBILITIES</vt:lpstr>
      <vt:lpstr>ROLES AND RESPONSIBILITIES</vt:lpstr>
      <vt:lpstr>FOOD PROTECTION SUPPORT</vt:lpstr>
      <vt:lpstr>FOOD PROTECTION SUPPORT</vt:lpstr>
      <vt:lpstr>RESOURCES</vt:lpstr>
      <vt:lpstr>CONCLUSION</vt:lpstr>
      <vt:lpstr>PowerPoint Presentation</vt:lpstr>
      <vt:lpstr>Contact Information</vt:lpstr>
    </vt:vector>
  </TitlesOfParts>
  <Company>OTSG, U.S. Army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Heidi A. Pampel</dc:creator>
  <cp:lastModifiedBy>Smith, Sheryl M. (CTR)</cp:lastModifiedBy>
  <cp:revision>192</cp:revision>
  <dcterms:created xsi:type="dcterms:W3CDTF">2006-01-23T14:59:19Z</dcterms:created>
  <dcterms:modified xsi:type="dcterms:W3CDTF">2021-06-22T03:18:54Z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0x0101007B11A16791065F4A8DA2A8226EDB565E</vt:lpwstr>
  </property>
  <property fmtid="{D5CDD505-2E9C-101B-9397-08002B2CF9AE}" pid="3" name="_dlc_DocIdItemGuid">
    <vt:lpwstr>25fb7553-48d5-4395-8841-92e2e3825ccc</vt:lpwstr>
  </property>
</Properties>
</file>